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  <p:sldMasterId id="2147483657" r:id="rId2"/>
  </p:sldMasterIdLst>
  <p:notesMasterIdLst>
    <p:notesMasterId r:id="rId19"/>
  </p:notesMasterIdLst>
  <p:handoutMasterIdLst>
    <p:handoutMasterId r:id="rId20"/>
  </p:handoutMasterIdLst>
  <p:sldIdLst>
    <p:sldId id="452" r:id="rId3"/>
    <p:sldId id="453" r:id="rId4"/>
    <p:sldId id="454" r:id="rId5"/>
    <p:sldId id="465" r:id="rId6"/>
    <p:sldId id="466" r:id="rId7"/>
    <p:sldId id="455" r:id="rId8"/>
    <p:sldId id="456" r:id="rId9"/>
    <p:sldId id="468" r:id="rId10"/>
    <p:sldId id="467" r:id="rId11"/>
    <p:sldId id="458" r:id="rId12"/>
    <p:sldId id="459" r:id="rId13"/>
    <p:sldId id="460" r:id="rId14"/>
    <p:sldId id="461" r:id="rId15"/>
    <p:sldId id="462" r:id="rId16"/>
    <p:sldId id="463" r:id="rId17"/>
    <p:sldId id="464" r:id="rId18"/>
  </p:sldIdLst>
  <p:sldSz cx="9144000" cy="6858000" type="screen4x3"/>
  <p:notesSz cx="6797675" cy="9926638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黑体" panose="0201060906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黑体" panose="0201060906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黑体" panose="0201060906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黑体" panose="0201060906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黑体" panose="0201060906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黑体" panose="0201060906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黑体" panose="0201060906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黑体" panose="0201060906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黑体" panose="0201060906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D90FF"/>
    <a:srgbClr val="0000CC"/>
    <a:srgbClr val="0000FF"/>
    <a:srgbClr val="6699FF"/>
    <a:srgbClr val="FFFFCC"/>
    <a:srgbClr val="C0504D"/>
    <a:srgbClr val="CCECFF"/>
    <a:srgbClr val="FF3300"/>
    <a:srgbClr val="CCFFFF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浅色样式 1 - 强调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93D81CF-94F2-401A-BA57-92F5A7B2D0C5}" styleName="中度样式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7DF18680-E054-41AD-8BC1-D1AEF772440D}" styleName="中度样式 2 - 强调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500" autoAdjust="0"/>
    <p:restoredTop sz="86397" autoAdjust="0"/>
  </p:normalViewPr>
  <p:slideViewPr>
    <p:cSldViewPr showGuides="1">
      <p:cViewPr varScale="1">
        <p:scale>
          <a:sx n="69" d="100"/>
          <a:sy n="69" d="100"/>
        </p:scale>
        <p:origin x="1320" y="32"/>
      </p:cViewPr>
      <p:guideLst>
        <p:guide orient="horz" pos="2160"/>
        <p:guide pos="2880"/>
      </p:guideLst>
    </p:cSldViewPr>
  </p:slideViewPr>
  <p:outlineViewPr>
    <p:cViewPr>
      <p:scale>
        <a:sx n="50" d="100"/>
        <a:sy n="50" d="100"/>
      </p:scale>
      <p:origin x="0" y="-210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-17340"/>
    </p:cViewPr>
  </p:sorterViewPr>
  <p:notesViewPr>
    <p:cSldViewPr>
      <p:cViewPr varScale="1">
        <p:scale>
          <a:sx n="50" d="100"/>
          <a:sy n="50" d="100"/>
        </p:scale>
        <p:origin x="-3030" y="-114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6888"/>
          </a:xfrm>
          <a:prstGeom prst="rect">
            <a:avLst/>
          </a:prstGeom>
        </p:spPr>
        <p:txBody>
          <a:bodyPr vert="horz" lIns="91312" tIns="45656" rIns="91312" bIns="45656" rtlCol="0"/>
          <a:lstStyle>
            <a:lvl1pPr algn="l">
              <a:defRPr sz="1200" dirty="0">
                <a:ea typeface="微软雅黑" panose="020B0503020204020204" pitchFamily="34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51275" y="0"/>
            <a:ext cx="2944813" cy="496888"/>
          </a:xfrm>
          <a:prstGeom prst="rect">
            <a:avLst/>
          </a:prstGeom>
        </p:spPr>
        <p:txBody>
          <a:bodyPr vert="horz" lIns="91312" tIns="45656" rIns="91312" bIns="45656" rtlCol="0"/>
          <a:lstStyle>
            <a:lvl1pPr algn="r">
              <a:defRPr sz="1200">
                <a:ea typeface="微软雅黑" panose="020B0503020204020204" pitchFamily="34" charset="-122"/>
              </a:defRPr>
            </a:lvl1pPr>
          </a:lstStyle>
          <a:p>
            <a:pPr>
              <a:defRPr/>
            </a:pPr>
            <a:fld id="{A0A5176C-43B0-4FE3-9892-911279FFCAC9}" type="datetimeFigureOut">
              <a:rPr lang="zh-CN" altLang="en-US"/>
              <a:t>2026/1/21</a:t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4813" cy="496887"/>
          </a:xfrm>
          <a:prstGeom prst="rect">
            <a:avLst/>
          </a:prstGeom>
        </p:spPr>
        <p:txBody>
          <a:bodyPr vert="horz" lIns="91312" tIns="45656" rIns="91312" bIns="45656" rtlCol="0" anchor="b"/>
          <a:lstStyle>
            <a:lvl1pPr algn="l">
              <a:defRPr sz="1200" dirty="0">
                <a:ea typeface="微软雅黑" panose="020B0503020204020204" pitchFamily="34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51275" y="9428163"/>
            <a:ext cx="2944813" cy="496887"/>
          </a:xfrm>
          <a:prstGeom prst="rect">
            <a:avLst/>
          </a:prstGeom>
        </p:spPr>
        <p:txBody>
          <a:bodyPr vert="horz" lIns="91312" tIns="45656" rIns="91312" bIns="45656" rtlCol="0" anchor="b"/>
          <a:lstStyle>
            <a:lvl1pPr algn="r">
              <a:defRPr sz="1200">
                <a:ea typeface="微软雅黑" panose="020B0503020204020204" pitchFamily="34" charset="-122"/>
              </a:defRPr>
            </a:lvl1pPr>
          </a:lstStyle>
          <a:p>
            <a:pPr>
              <a:defRPr/>
            </a:pPr>
            <a:fld id="{A5A0FDBD-EBFA-4E8F-ABD8-9CA46DCE1F21}" type="slidenum">
              <a:rPr lang="zh-CN" altLang="en-US"/>
              <a:t>‹#›</a:t>
            </a:fld>
            <a:endParaRPr lang="zh-CN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312" tIns="45656" rIns="91312" bIns="45656" numCol="1" anchor="t" anchorCtr="0" compatLnSpc="1"/>
          <a:lstStyle>
            <a:lvl1pPr>
              <a:defRPr sz="1200" dirty="0"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4813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312" tIns="45656" rIns="91312" bIns="45656" numCol="1" anchor="t" anchorCtr="0" compatLnSpc="1"/>
          <a:lstStyle>
            <a:lvl1pPr algn="r">
              <a:defRPr sz="1200" dirty="0"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0750" y="744538"/>
            <a:ext cx="4959350" cy="3721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</p:spPr>
      </p:sp>
      <p:sp>
        <p:nvSpPr>
          <p:cNvPr id="450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312" tIns="45656" rIns="91312" bIns="45656" numCol="1" anchor="t" anchorCtr="0" compatLnSpc="1"/>
          <a:lstStyle/>
          <a:p>
            <a:pPr lvl="0"/>
            <a:r>
              <a:rPr lang="zh-CN" altLang="en-US" noProof="0" dirty="0"/>
              <a:t>单击此处编辑母版文本样式</a:t>
            </a:r>
          </a:p>
          <a:p>
            <a:pPr lvl="1"/>
            <a:r>
              <a:rPr lang="zh-CN" altLang="en-US" noProof="0" dirty="0"/>
              <a:t>第二级</a:t>
            </a:r>
          </a:p>
          <a:p>
            <a:pPr lvl="2"/>
            <a:r>
              <a:rPr lang="zh-CN" altLang="en-US" noProof="0" dirty="0"/>
              <a:t>第三级</a:t>
            </a:r>
          </a:p>
          <a:p>
            <a:pPr lvl="3"/>
            <a:r>
              <a:rPr lang="zh-CN" altLang="en-US" noProof="0" dirty="0"/>
              <a:t>第四级</a:t>
            </a:r>
          </a:p>
          <a:p>
            <a:pPr lvl="4"/>
            <a:r>
              <a:rPr lang="zh-CN" altLang="en-US" noProof="0" dirty="0"/>
              <a:t>第五级</a:t>
            </a:r>
          </a:p>
        </p:txBody>
      </p:sp>
      <p:sp>
        <p:nvSpPr>
          <p:cNvPr id="450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4813" cy="49688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312" tIns="45656" rIns="91312" bIns="45656" numCol="1" anchor="b" anchorCtr="0" compatLnSpc="1"/>
          <a:lstStyle>
            <a:lvl1pPr>
              <a:defRPr sz="1200" dirty="0"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50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28163"/>
            <a:ext cx="2944813" cy="49688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312" tIns="45656" rIns="91312" bIns="45656" numCol="1" anchor="b" anchorCtr="0" compatLnSpc="1"/>
          <a:lstStyle>
            <a:lvl1pPr algn="r">
              <a:defRPr sz="1200" smtClean="0"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>
              <a:defRPr/>
            </a:pPr>
            <a:fld id="{F66FF087-E381-469D-A36F-2FAA145CBA68}" type="slidenum">
              <a:rPr lang="en-US" altLang="zh-CN"/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2200" b="1" kern="120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微软雅黑" panose="020B0503020204020204" pitchFamily="34" charset="-122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2200" b="1" kern="120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微软雅黑" panose="020B0503020204020204" pitchFamily="34" charset="-122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2200" b="1" kern="120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微软雅黑" panose="020B0503020204020204" pitchFamily="34" charset="-122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2200" b="1" kern="120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微软雅黑" panose="020B0503020204020204" pitchFamily="34" charset="-122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2200" b="1" kern="120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微软雅黑" panose="020B0503020204020204" pitchFamily="34" charset="-122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72707" name="备注占位符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CN" altLang="en-US" smtClean="0"/>
          </a:p>
        </p:txBody>
      </p:sp>
      <p:sp>
        <p:nvSpPr>
          <p:cNvPr id="72708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/>
          <a:lstStyle/>
          <a:p>
            <a:fld id="{BBD23558-093C-4883-BB30-7883EDA476B7}" type="slidenum">
              <a:rPr lang="zh-CN" altLang="en-US">
                <a:solidFill>
                  <a:srgbClr val="000000"/>
                </a:solidFill>
              </a:rPr>
              <a:t>1</a:t>
            </a:fld>
            <a:endParaRPr lang="zh-CN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51203" name="备注占位符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CN" altLang="en-US" smtClean="0"/>
          </a:p>
        </p:txBody>
      </p:sp>
      <p:sp>
        <p:nvSpPr>
          <p:cNvPr id="51204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/>
          <a:lstStyle/>
          <a:p>
            <a:fld id="{5DBD2B27-4FC6-4D99-A725-B35A35C44C54}" type="slidenum">
              <a:rPr lang="zh-CN" altLang="en-US"/>
              <a:t>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51203" name="备注占位符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CN" altLang="en-US" smtClean="0"/>
          </a:p>
        </p:txBody>
      </p:sp>
      <p:sp>
        <p:nvSpPr>
          <p:cNvPr id="51204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/>
          <a:lstStyle/>
          <a:p>
            <a:fld id="{5DBD2B27-4FC6-4D99-A725-B35A35C44C54}" type="slidenum">
              <a:rPr lang="zh-CN" altLang="en-US"/>
              <a:t>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51203" name="备注占位符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CN" altLang="en-US" smtClean="0"/>
          </a:p>
        </p:txBody>
      </p:sp>
      <p:sp>
        <p:nvSpPr>
          <p:cNvPr id="51204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/>
          <a:lstStyle/>
          <a:p>
            <a:fld id="{5DBD2B27-4FC6-4D99-A725-B35A35C44C54}" type="slidenum">
              <a:rPr lang="zh-CN" altLang="en-US"/>
              <a:t>5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幻灯片图像占位符 1"/>
          <p:cNvSpPr>
            <a:spLocks noGrp="1" noRot="1" noChangeAspect="1" noTextEdit="1"/>
          </p:cNvSpPr>
          <p:nvPr>
            <p:ph type="sldImg" idx="2"/>
          </p:nvPr>
        </p:nvSpPr>
        <p:spPr/>
      </p:sp>
      <p:sp>
        <p:nvSpPr>
          <p:cNvPr id="87043" name="文本占位符 2"/>
          <p:cNvSpPr>
            <a:spLocks noGrp="1"/>
          </p:cNvSpPr>
          <p:nvPr>
            <p:ph type="body" idx="3"/>
          </p:nvPr>
        </p:nvSpPr>
        <p:spPr>
          <a:noFill/>
        </p:spPr>
        <p:txBody>
          <a:bodyPr/>
          <a:lstStyle/>
          <a:p>
            <a:endParaRPr lang="zh-CN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和副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502412" y="2308881"/>
            <a:ext cx="8139178" cy="899167"/>
          </a:xfrm>
        </p:spPr>
        <p:txBody>
          <a:bodyPr lIns="101600" tIns="38100" rIns="25400" bIns="38100" anchor="t" anchorCtr="0">
            <a:noAutofit/>
          </a:bodyPr>
          <a:lstStyle>
            <a:lvl1pPr algn="ctr">
              <a:defRPr sz="4050" b="0" spc="600">
                <a:effectLst/>
                <a:latin typeface="+mn-ea"/>
                <a:ea typeface="+mn-ea"/>
              </a:defRPr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502444" y="3565525"/>
            <a:ext cx="8139113" cy="801370"/>
          </a:xfrm>
        </p:spPr>
        <p:txBody>
          <a:bodyPr lIns="101600" tIns="38100" rIns="76200" bIns="38100" anchor="ctr" anchorCtr="0">
            <a:noAutofit/>
          </a:bodyPr>
          <a:lstStyle>
            <a:lvl1pPr marL="0" indent="0" algn="ctr" eaLnBrk="1" fontAlgn="auto" latinLnBrk="0" hangingPunct="1">
              <a:lnSpc>
                <a:spcPct val="100000"/>
              </a:lnSpc>
              <a:buNone/>
              <a:defRPr sz="1800" u="none" strike="noStrike" kern="1200" cap="none" spc="200" normalizeH="0" baseline="0">
                <a:solidFill>
                  <a:schemeClr val="tx1"/>
                </a:solidFill>
                <a:uFillTx/>
                <a:latin typeface="+mn-ea"/>
                <a:ea typeface="+mn-ea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dirty="0"/>
              <a:t>单击此处编辑副标题</a:t>
            </a:r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 sz="200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defRPr>
            </a:lvl4pPr>
            <a:lvl5pPr>
              <a:defRPr sz="200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prstClr val="black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prstClr val="black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algn="ctr">
              <a:defRPr>
                <a:solidFill>
                  <a:srgbClr val="000000"/>
                </a:solidFill>
                <a:ea typeface="宋体" panose="02010600030101010101" pitchFamily="2" charset="-122"/>
              </a:defRPr>
            </a:lvl1pPr>
          </a:lstStyle>
          <a:p>
            <a:fld id="{947B68ED-2413-4B70-ACBF-C5D943EB0D95}" type="slidenum">
              <a:rPr lang="en-US" altLang="zh-CN"/>
              <a:t>‹#›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正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502412" y="581225"/>
            <a:ext cx="8139178" cy="648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n-ea"/>
                <a:ea typeface="+mn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单击此处编辑标题</a:t>
            </a: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idx="1" hasCustomPrompt="1"/>
          </p:nvPr>
        </p:nvSpPr>
        <p:spPr>
          <a:xfrm>
            <a:off x="502444" y="1508125"/>
            <a:ext cx="8139113" cy="4749165"/>
          </a:xfrm>
          <a:prstGeom prst="rect">
            <a:avLst/>
          </a:prstGeom>
        </p:spPr>
        <p:txBody>
          <a:bodyPr vert="horz" lIns="101600" tIns="0" rIns="82550" bIns="0" rtlCol="0"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zh-CN" altLang="en-US" dirty="0"/>
              <a:t>单击此处编辑正文</a:t>
            </a:r>
          </a:p>
          <a:p>
            <a:pPr lvl="0"/>
            <a:r>
              <a:rPr lang="zh-CN" altLang="en-US" dirty="0">
                <a:sym typeface="+mn-ea"/>
              </a:rPr>
              <a:t>单击此处编辑正文</a:t>
            </a:r>
            <a:endParaRPr lang="zh-CN" altLang="en-US" dirty="0"/>
          </a:p>
          <a:p>
            <a:pPr lvl="0"/>
            <a:r>
              <a:rPr lang="zh-CN" altLang="en-US" dirty="0">
                <a:sym typeface="+mn-ea"/>
              </a:rPr>
              <a:t>单击此处编辑正文</a:t>
            </a:r>
            <a:endParaRPr lang="zh-CN" altLang="en-US" dirty="0"/>
          </a:p>
          <a:p>
            <a:pPr lvl="0"/>
            <a:r>
              <a:rPr lang="zh-CN" altLang="en-US" dirty="0">
                <a:sym typeface="+mn-ea"/>
              </a:rPr>
              <a:t>单击此处编辑正文</a:t>
            </a:r>
            <a:endParaRPr lang="zh-CN" altLang="en-US" dirty="0"/>
          </a:p>
          <a:p>
            <a:pPr lvl="0"/>
            <a:r>
              <a:rPr lang="zh-CN" altLang="en-US" dirty="0">
                <a:sym typeface="+mn-ea"/>
              </a:rPr>
              <a:t>单击此处编辑正文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标题与图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5" name="标题 4"/>
          <p:cNvSpPr>
            <a:spLocks noGrp="1"/>
          </p:cNvSpPr>
          <p:nvPr>
            <p:ph type="title" hasCustomPrompt="1"/>
          </p:nvPr>
        </p:nvSpPr>
        <p:spPr>
          <a:xfrm>
            <a:off x="630079" y="727710"/>
            <a:ext cx="2948940" cy="1115060"/>
          </a:xfrm>
        </p:spPr>
        <p:txBody>
          <a:bodyPr anchor="ctr" anchorCtr="0"/>
          <a:lstStyle>
            <a:lvl1pPr>
              <a:defRPr sz="2400">
                <a:latin typeface="+mn-ea"/>
                <a:ea typeface="+mn-ea"/>
              </a:defRPr>
            </a:lvl1pPr>
          </a:lstStyle>
          <a:p>
            <a:r>
              <a:rPr lang="zh-CN" altLang="en-US"/>
              <a:t>单击此处编辑标题</a:t>
            </a:r>
          </a:p>
        </p:txBody>
      </p:sp>
      <p:sp>
        <p:nvSpPr>
          <p:cNvPr id="6" name="内容占位符 5"/>
          <p:cNvSpPr>
            <a:spLocks noGrp="1"/>
          </p:cNvSpPr>
          <p:nvPr>
            <p:ph idx="1" hasCustomPrompt="1"/>
          </p:nvPr>
        </p:nvSpPr>
        <p:spPr>
          <a:xfrm>
            <a:off x="3853815" y="727710"/>
            <a:ext cx="4629150" cy="5403215"/>
          </a:xfrm>
        </p:spPr>
        <p:txBody>
          <a:bodyPr/>
          <a:lstStyle>
            <a:lvl1pPr>
              <a:defRPr sz="1800">
                <a:latin typeface="+mn-ea"/>
                <a:ea typeface="+mn-ea"/>
              </a:defRPr>
            </a:lvl1pPr>
            <a:lvl2pPr marL="342900" indent="0">
              <a:buNone/>
              <a:defRPr sz="1800">
                <a:latin typeface="+mn-ea"/>
                <a:ea typeface="+mn-ea"/>
              </a:defRPr>
            </a:lvl2pPr>
            <a:lvl3pPr>
              <a:defRPr sz="1800">
                <a:latin typeface="+mn-ea"/>
                <a:ea typeface="+mn-ea"/>
              </a:defRPr>
            </a:lvl3pPr>
            <a:lvl4pPr>
              <a:defRPr sz="1800">
                <a:latin typeface="+mn-ea"/>
                <a:ea typeface="+mn-ea"/>
              </a:defRPr>
            </a:lvl4pPr>
            <a:lvl5pPr>
              <a:defRPr sz="1800">
                <a:latin typeface="+mn-ea"/>
                <a:ea typeface="+mn-ea"/>
              </a:defRPr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/>
              <a:t>单击此处编辑正文</a:t>
            </a:r>
          </a:p>
        </p:txBody>
      </p:sp>
      <p:sp>
        <p:nvSpPr>
          <p:cNvPr id="7" name="文本占位符 6"/>
          <p:cNvSpPr>
            <a:spLocks noGrp="1"/>
          </p:cNvSpPr>
          <p:nvPr>
            <p:ph type="body" sz="half" idx="2" hasCustomPrompt="1"/>
          </p:nvPr>
        </p:nvSpPr>
        <p:spPr>
          <a:xfrm>
            <a:off x="630079" y="2239645"/>
            <a:ext cx="2948940" cy="3891915"/>
          </a:xfrm>
        </p:spPr>
        <p:txBody>
          <a:bodyPr/>
          <a:lstStyle>
            <a:lvl1pPr marL="257175" indent="-257175">
              <a:buFont typeface="Arial" panose="020B0604020202020204" pitchFamily="34" charset="0"/>
              <a:buChar char="•"/>
              <a:defRPr sz="1800">
                <a:latin typeface="+mn-ea"/>
                <a:ea typeface="+mn-ea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单击此处编辑正文</a:t>
            </a:r>
          </a:p>
          <a:p>
            <a:pPr lvl="0"/>
            <a:r>
              <a:rPr lang="zh-CN" altLang="en-US">
                <a:sym typeface="+mn-ea"/>
              </a:rPr>
              <a:t>单击此处编辑正文</a:t>
            </a:r>
            <a:endParaRPr lang="zh-CN" altLang="en-US"/>
          </a:p>
          <a:p>
            <a:pPr lvl="0"/>
            <a:r>
              <a:rPr lang="zh-CN" altLang="en-US">
                <a:sym typeface="+mn-ea"/>
              </a:rPr>
              <a:t>单击此处编辑正文</a:t>
            </a:r>
            <a:endParaRPr lang="zh-CN" altLang="en-US"/>
          </a:p>
          <a:p>
            <a:pPr lvl="0"/>
            <a:r>
              <a:rPr lang="zh-CN" altLang="en-US">
                <a:sym typeface="+mn-ea"/>
              </a:rPr>
              <a:t>单击此处编辑正文</a:t>
            </a:r>
          </a:p>
          <a:p>
            <a:pPr lvl="0"/>
            <a:r>
              <a:rPr lang="zh-CN" altLang="en-US">
                <a:sym typeface="+mn-ea"/>
              </a:rPr>
              <a:t>单击此处编辑正文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注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fld id="{FABC47A4-756D-490B-A52F-7D9E2C9FC05F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 hasCustomPrompt="1"/>
          </p:nvPr>
        </p:nvSpPr>
        <p:spPr>
          <a:xfrm>
            <a:off x="502444" y="5605145"/>
            <a:ext cx="8139113" cy="558165"/>
          </a:xfrm>
        </p:spPr>
        <p:txBody>
          <a:bodyPr/>
          <a:lstStyle>
            <a:lvl1pPr>
              <a:defRPr b="0">
                <a:latin typeface="+mn-ea"/>
                <a:ea typeface="+mn-ea"/>
              </a:defRPr>
            </a:lvl1pPr>
          </a:lstStyle>
          <a:p>
            <a:r>
              <a:rPr lang="zh-CN" altLang="en-US"/>
              <a:t>单击此处编辑正文</a:t>
            </a:r>
          </a:p>
        </p:txBody>
      </p:sp>
      <p:sp>
        <p:nvSpPr>
          <p:cNvPr id="8" name="内容占位符 7"/>
          <p:cNvSpPr>
            <a:spLocks noGrp="1"/>
          </p:cNvSpPr>
          <p:nvPr>
            <p:ph idx="1" hasCustomPrompt="1"/>
          </p:nvPr>
        </p:nvSpPr>
        <p:spPr>
          <a:xfrm>
            <a:off x="502444" y="641350"/>
            <a:ext cx="8139113" cy="4556125"/>
          </a:xfrm>
        </p:spPr>
        <p:txBody>
          <a:bodyPr vert="horz" lIns="101600" tIns="0" rIns="82550" bIns="0" rtlCol="0">
            <a:noAutofit/>
          </a:bodyPr>
          <a:lstStyle>
            <a:lvl1pPr marL="171450" marR="0" lvl="0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1pPr>
            <a:lvl2pPr marL="342900" marR="0" lvl="1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tabLst>
                <a:tab pos="1609725" algn="l"/>
              </a:tabLst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2pPr>
            <a:lvl3pPr marL="857250" marR="0" lvl="2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3pPr>
            <a:lvl4pPr marL="1200150" marR="0" lvl="3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4pPr>
            <a:lvl5pPr marL="1543050" marR="0" lvl="4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单击此处编辑正文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单张大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idx="1" hasCustomPrompt="1"/>
          </p:nvPr>
        </p:nvSpPr>
        <p:spPr>
          <a:xfrm>
            <a:off x="0" y="0"/>
            <a:ext cx="9147334" cy="6868160"/>
          </a:xfrm>
        </p:spPr>
        <p:txBody>
          <a:bodyPr vert="horz" lIns="101600" tIns="0" rIns="82550" bIns="0" rtlCol="0">
            <a:noAutofit/>
          </a:bodyPr>
          <a:lstStyle>
            <a:lvl1pPr marL="171450" marR="0" lvl="0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1pPr>
            <a:lvl2pPr marL="342900" marR="0" lvl="1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tabLst>
                <a:tab pos="1609725" algn="l"/>
              </a:tabLst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2pPr>
            <a:lvl3pPr marL="857250" marR="0" lvl="2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3pPr>
            <a:lvl4pPr marL="1200150" marR="0" lvl="3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4pPr>
            <a:lvl5pPr marL="1543050" marR="0" lvl="4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单击此处编辑正文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两联图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" name="内容占位符 1"/>
          <p:cNvSpPr>
            <a:spLocks noGrp="1"/>
          </p:cNvSpPr>
          <p:nvPr>
            <p:ph sz="half" idx="2" hasCustomPrompt="1"/>
          </p:nvPr>
        </p:nvSpPr>
        <p:spPr>
          <a:xfrm>
            <a:off x="350996" y="565150"/>
            <a:ext cx="4050030" cy="5727700"/>
          </a:xfrm>
        </p:spPr>
        <p:txBody>
          <a:bodyPr vert="horz" lIns="101600" tIns="0" rIns="82550" bIns="0" rtlCol="0">
            <a:noAutofit/>
          </a:bodyPr>
          <a:lstStyle>
            <a:lvl1pPr marL="171450" marR="0" lvl="0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1pPr>
            <a:lvl2pPr marL="514350" marR="0" lvl="1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2pPr>
            <a:lvl3pPr marL="857250" marR="0" lvl="2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3pPr>
            <a:lvl4pPr marL="1200150" marR="0" lvl="3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4pPr>
            <a:lvl5pPr marL="1543050" marR="0" lvl="4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单击此处编辑正文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half" idx="13" hasCustomPrompt="1"/>
          </p:nvPr>
        </p:nvSpPr>
        <p:spPr>
          <a:xfrm>
            <a:off x="4715828" y="565150"/>
            <a:ext cx="4050030" cy="5727700"/>
          </a:xfrm>
        </p:spPr>
        <p:txBody>
          <a:bodyPr vert="horz" lIns="101600" tIns="0" rIns="82550" bIns="0" rtlCol="0">
            <a:noAutofit/>
          </a:bodyPr>
          <a:lstStyle>
            <a:lvl1pPr marL="171450" marR="0" lvl="0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1pPr>
            <a:lvl2pPr marL="514350" marR="0" lvl="1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2pPr>
            <a:lvl3pPr marL="857250" marR="0" lvl="2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3pPr>
            <a:lvl4pPr marL="1200150" marR="0" lvl="3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4pPr>
            <a:lvl5pPr marL="1543050" marR="0" lvl="4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</a:t>
            </a:r>
            <a:r>
              <a:rPr>
                <a:sym typeface="+mn-ea"/>
              </a:rPr>
              <a:t>正文</a:t>
            </a:r>
            <a:endParaRPr dirty="0"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502412" y="623591"/>
            <a:ext cx="8139178" cy="899167"/>
          </a:xfrm>
        </p:spPr>
        <p:txBody>
          <a:bodyPr vert="horz" lIns="101600" tIns="38100" rIns="25400" bIns="38100" rtlCol="0" anchor="ctr" anchorCtr="0">
            <a:noAutofit/>
          </a:bodyPr>
          <a:lstStyle>
            <a:lvl1pPr marL="0" marR="0" algn="ctr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0" i="0" u="none" strike="noStrike" kern="1200" cap="none" spc="600" normalizeH="0" baseline="0" noProof="1" dirty="0">
                <a:solidFill>
                  <a:schemeClr val="tx1"/>
                </a:solidFill>
                <a:effectLst/>
                <a:uFillTx/>
                <a:latin typeface="+mn-ea"/>
                <a:ea typeface="+mn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  <a:lvl2pPr>
              <a:defRPr>
                <a:ea typeface="微软雅黑" panose="020B0503020204020204" pitchFamily="34" charset="-122"/>
              </a:defRPr>
            </a:lvl2pPr>
            <a:lvl3pPr>
              <a:defRPr>
                <a:ea typeface="微软雅黑" panose="020B0503020204020204" pitchFamily="34" charset="-122"/>
              </a:defRPr>
            </a:lvl3pPr>
            <a:lvl4pPr>
              <a:defRPr>
                <a:ea typeface="微软雅黑" panose="020B0503020204020204" pitchFamily="34" charset="-122"/>
              </a:defRPr>
            </a:lvl4pPr>
            <a:lvl5pPr>
              <a:defRPr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1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1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59807" y="6349833"/>
            <a:ext cx="2025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+mn-ea"/>
              </a:defRPr>
            </a:lvl1pPr>
          </a:lstStyle>
          <a:p>
            <a:fld id="{760FBDFE-C587-4B4C-A407-44438C67B59E}" type="datetimeFigureOut">
              <a:rPr lang="zh-CN" altLang="en-US" smtClean="0"/>
              <a:t>2026/1/21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87000" y="6349833"/>
            <a:ext cx="297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  <a:latin typeface="+mn-ea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49833"/>
            <a:ext cx="2025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+mn-ea"/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  <p:sp>
        <p:nvSpPr>
          <p:cNvPr id="7" name="KSO_TEMPLATE" hidden="1"/>
          <p:cNvSpPr/>
          <p:nvPr/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0"/>
          </a:p>
        </p:txBody>
      </p:sp>
      <p:sp>
        <p:nvSpPr>
          <p:cNvPr id="8" name="标题 7"/>
          <p:cNvSpPr>
            <a:spLocks noGrp="1"/>
          </p:cNvSpPr>
          <p:nvPr>
            <p:ph type="title"/>
          </p:nvPr>
        </p:nvSpPr>
        <p:spPr>
          <a:xfrm>
            <a:off x="502412" y="581225"/>
            <a:ext cx="8139178" cy="648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n-ea"/>
                <a:ea typeface="+mn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单击此处编辑标题</a:t>
            </a:r>
          </a:p>
        </p:txBody>
      </p:sp>
      <p:sp>
        <p:nvSpPr>
          <p:cNvPr id="9" name="文本占位符 8"/>
          <p:cNvSpPr>
            <a:spLocks noGrp="1"/>
          </p:cNvSpPr>
          <p:nvPr>
            <p:ph type="body" idx="1"/>
          </p:nvPr>
        </p:nvSpPr>
        <p:spPr>
          <a:xfrm>
            <a:off x="502444" y="1508125"/>
            <a:ext cx="8139113" cy="4749165"/>
          </a:xfrm>
          <a:prstGeom prst="rect">
            <a:avLst/>
          </a:prstGeom>
        </p:spPr>
        <p:txBody>
          <a:bodyPr vert="horz" lIns="101600" tIns="0" rIns="82550" bIns="0" rtlCol="0"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zh-CN" altLang="en-US" dirty="0"/>
              <a:t>单击此处编辑正文</a:t>
            </a:r>
          </a:p>
          <a:p>
            <a:pPr lvl="0"/>
            <a:r>
              <a:rPr lang="zh-CN" altLang="en-US" dirty="0">
                <a:sym typeface="+mn-ea"/>
              </a:rPr>
              <a:t>单击此处编辑正文</a:t>
            </a:r>
            <a:endParaRPr lang="zh-CN" altLang="en-US" dirty="0"/>
          </a:p>
          <a:p>
            <a:pPr lvl="0"/>
            <a:r>
              <a:rPr lang="zh-CN" altLang="en-US" dirty="0">
                <a:sym typeface="+mn-ea"/>
              </a:rPr>
              <a:t>单击此处编辑正文</a:t>
            </a:r>
            <a:endParaRPr lang="zh-CN" altLang="en-US" dirty="0"/>
          </a:p>
          <a:p>
            <a:pPr lvl="0"/>
            <a:r>
              <a:rPr lang="zh-CN" altLang="en-US" dirty="0">
                <a:sym typeface="+mn-ea"/>
              </a:rPr>
              <a:t>单击此处编辑正文</a:t>
            </a:r>
            <a:endParaRPr lang="zh-CN" altLang="en-US" dirty="0"/>
          </a:p>
          <a:p>
            <a:pPr lvl="0"/>
            <a:r>
              <a:rPr lang="zh-CN" altLang="en-US" dirty="0">
                <a:sym typeface="+mn-ea"/>
              </a:rPr>
              <a:t>单击此处编辑正文</a:t>
            </a:r>
            <a:endParaRPr lang="zh-CN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fontAlgn="auto" latinLnBrk="0" hangingPunct="1">
        <a:lnSpc>
          <a:spcPct val="100000"/>
        </a:lnSpc>
        <a:spcBef>
          <a:spcPct val="0"/>
        </a:spcBef>
        <a:buNone/>
        <a:defRPr sz="2100" b="1" u="none" strike="noStrike" kern="1200" cap="none" spc="200" normalizeH="0">
          <a:solidFill>
            <a:schemeClr val="tx1"/>
          </a:solidFill>
          <a:uFillTx/>
          <a:latin typeface="+mn-ea"/>
          <a:ea typeface="+mn-ea"/>
          <a:cs typeface="+mj-cs"/>
        </a:defRPr>
      </a:lvl1pPr>
    </p:titleStyle>
    <p:bodyStyle>
      <a:lvl1pPr marL="1714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200" u="none" strike="noStrike" kern="1200" cap="none" spc="150" normalizeH="0" baseline="0">
          <a:solidFill>
            <a:schemeClr val="tx1"/>
          </a:solidFill>
          <a:uFillTx/>
          <a:latin typeface="+mn-ea"/>
          <a:ea typeface="+mn-ea"/>
          <a:cs typeface="+mn-cs"/>
        </a:defRPr>
      </a:lvl1pPr>
      <a:lvl2pPr marL="5143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tabLst>
          <a:tab pos="1207135" algn="l"/>
        </a:tabLst>
        <a:defRPr sz="1200" u="none" strike="noStrike" kern="1200" cap="none" spc="150" normalizeH="0" baseline="0">
          <a:solidFill>
            <a:schemeClr val="tx1"/>
          </a:solidFill>
          <a:uFillTx/>
          <a:latin typeface="+mn-ea"/>
          <a:ea typeface="+mn-ea"/>
          <a:cs typeface="+mn-cs"/>
        </a:defRPr>
      </a:lvl2pPr>
      <a:lvl3pPr marL="8572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200" u="none" strike="noStrike" kern="1200" cap="none" spc="150" normalizeH="0" baseline="0">
          <a:solidFill>
            <a:schemeClr val="tx1"/>
          </a:solidFill>
          <a:uFillTx/>
          <a:latin typeface="+mn-ea"/>
          <a:ea typeface="+mn-ea"/>
          <a:cs typeface="+mn-cs"/>
        </a:defRPr>
      </a:lvl3pPr>
      <a:lvl4pPr marL="12001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200" u="none" strike="noStrike" kern="1200" cap="none" spc="150" normalizeH="0" baseline="0">
          <a:solidFill>
            <a:schemeClr val="tx1"/>
          </a:solidFill>
          <a:uFillTx/>
          <a:latin typeface="+mn-ea"/>
          <a:ea typeface="+mn-ea"/>
          <a:cs typeface="+mn-cs"/>
        </a:defRPr>
      </a:lvl4pPr>
      <a:lvl5pPr marL="15430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200" u="none" strike="noStrike" kern="1200" cap="none" spc="150" normalizeH="0" baseline="0">
          <a:solidFill>
            <a:schemeClr val="tx1"/>
          </a:solidFill>
          <a:uFillTx/>
          <a:latin typeface="+mn-ea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0"/>
          <p:cNvSpPr>
            <a:spLocks noChangeArrowheads="1"/>
          </p:cNvSpPr>
          <p:nvPr/>
        </p:nvSpPr>
        <p:spPr bwMode="auto">
          <a:xfrm>
            <a:off x="8343900" y="6625158"/>
            <a:ext cx="836612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/>
          <a:lstStyle/>
          <a:p>
            <a:pPr algn="r">
              <a:defRPr/>
            </a:pPr>
            <a:fld id="{62219AA9-F752-4722-84F5-E369EBA5F049}" type="slidenum">
              <a:rPr lang="en-US" altLang="zh-CN" sz="1100" b="1">
                <a:solidFill>
                  <a:srgbClr val="000000"/>
                </a:solidFill>
                <a:ea typeface="微软雅黑" panose="020B0503020204020204" pitchFamily="34" charset="-122"/>
              </a:rPr>
              <a:t>‹#›</a:t>
            </a:fld>
            <a:endParaRPr lang="en-US" altLang="zh-CN" sz="1100" b="1" dirty="0">
              <a:solidFill>
                <a:srgbClr val="000000"/>
              </a:solidFill>
              <a:ea typeface="微软雅黑" panose="020B0503020204020204" pitchFamily="34" charset="-122"/>
            </a:endParaRPr>
          </a:p>
        </p:txBody>
      </p:sp>
      <p:sp>
        <p:nvSpPr>
          <p:cNvPr id="1027" name="Rectangle 11"/>
          <p:cNvSpPr>
            <a:spLocks noChangeArrowheads="1"/>
          </p:cNvSpPr>
          <p:nvPr/>
        </p:nvSpPr>
        <p:spPr bwMode="auto">
          <a:xfrm>
            <a:off x="0" y="476672"/>
            <a:ext cx="9144000" cy="28575"/>
          </a:xfrm>
          <a:prstGeom prst="rect">
            <a:avLst/>
          </a:prstGeom>
          <a:solidFill>
            <a:srgbClr val="C00000"/>
          </a:solidFill>
          <a:ln w="9525">
            <a:solidFill>
              <a:srgbClr val="C00000"/>
            </a:solidFill>
            <a:miter lim="800000"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zh-CN" altLang="en-US" sz="1200" dirty="0">
              <a:solidFill>
                <a:srgbClr val="000000"/>
              </a:solidFill>
              <a:ea typeface="微软雅黑" panose="020B0503020204020204" pitchFamily="34" charset="-122"/>
            </a:endParaRPr>
          </a:p>
        </p:txBody>
      </p:sp>
      <p:pic>
        <p:nvPicPr>
          <p:cNvPr id="5" name="图片 4"/>
          <p:cNvPicPr/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6632"/>
            <a:ext cx="1487805" cy="23241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3.xml"/><Relationship Id="rId1" Type="http://schemas.openxmlformats.org/officeDocument/2006/relationships/tags" Target="../tags/tag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Text Box 6"/>
          <p:cNvSpPr txBox="1">
            <a:spLocks noChangeArrowheads="1"/>
          </p:cNvSpPr>
          <p:nvPr/>
        </p:nvSpPr>
        <p:spPr bwMode="auto">
          <a:xfrm>
            <a:off x="2714625" y="3956050"/>
            <a:ext cx="4259499" cy="92333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lnSpc>
                <a:spcPct val="150000"/>
              </a:lnSpc>
            </a:pPr>
            <a:r>
              <a:rPr lang="zh-CN" altLang="en-US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申请公司：</a:t>
            </a:r>
            <a:r>
              <a:rPr lang="zh-CN" altLang="en-US" b="1" u="sng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b="1" u="sng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***汽车</a:t>
            </a:r>
            <a:r>
              <a:rPr lang="zh-CN" altLang="en-US" b="1" u="sng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销售服务有限公司   </a:t>
            </a:r>
            <a:endParaRPr lang="en-US" altLang="zh-CN" b="1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eaLnBrk="1" hangingPunct="1">
              <a:lnSpc>
                <a:spcPct val="150000"/>
              </a:lnSpc>
            </a:pPr>
            <a:r>
              <a:rPr lang="zh-CN" altLang="en-US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申请城市：</a:t>
            </a:r>
            <a:r>
              <a:rPr lang="zh-CN" altLang="en-US" b="1" u="sng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b="1" u="sng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           </a:t>
            </a:r>
            <a:endParaRPr lang="en-US" altLang="zh-CN" b="1" u="sng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1683" name="Text Box 7"/>
          <p:cNvSpPr txBox="1">
            <a:spLocks noChangeArrowheads="1"/>
          </p:cNvSpPr>
          <p:nvPr/>
        </p:nvSpPr>
        <p:spPr bwMode="auto">
          <a:xfrm>
            <a:off x="5668442" y="5029200"/>
            <a:ext cx="1991251" cy="40011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algn="r" eaLnBrk="1" hangingPunct="1"/>
            <a:r>
              <a:rPr lang="en-US" altLang="zh-CN" sz="20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202</a:t>
            </a:r>
            <a:r>
              <a:rPr lang="zh-CN" altLang="en-US" sz="20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*年**月**日</a:t>
            </a:r>
            <a:endParaRPr lang="zh-CN" altLang="en-US" sz="200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571604" y="1770390"/>
            <a:ext cx="5900975" cy="1754326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zh-CN" altLang="en-US" sz="54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筹备广汽传祺</a:t>
            </a:r>
            <a:r>
              <a:rPr lang="en-US" altLang="zh-CN" sz="54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4S</a:t>
            </a:r>
            <a:r>
              <a:rPr lang="zh-CN" altLang="en-US" sz="54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店</a:t>
            </a:r>
            <a:endParaRPr lang="en-US" altLang="zh-CN" sz="5400" b="1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>
              <a:defRPr/>
            </a:pPr>
            <a:r>
              <a:rPr lang="zh-CN" altLang="en-US" sz="54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商业计划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矩形 3"/>
          <p:cNvSpPr txBox="1">
            <a:spLocks noChangeArrowheads="1"/>
          </p:cNvSpPr>
          <p:nvPr/>
        </p:nvSpPr>
        <p:spPr bwMode="auto">
          <a:xfrm>
            <a:off x="155330" y="642918"/>
            <a:ext cx="2059216" cy="369332"/>
          </a:xfrm>
          <a:prstGeom prst="rect">
            <a:avLst/>
          </a:prstGeom>
          <a:noFill/>
          <a:ln w="12700">
            <a:noFill/>
            <a:miter lim="400000"/>
          </a:ln>
        </p:spPr>
        <p:txBody>
          <a:bodyPr wrap="none" lIns="45719" rIns="45719">
            <a:spAutoFit/>
          </a:bodyPr>
          <a:lstStyle/>
          <a:p>
            <a:r>
              <a:rPr lang="en-US" altLang="zh-CN" b="1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4</a:t>
            </a:r>
            <a:r>
              <a:rPr lang="zh-CN" altLang="zh-CN" b="1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.</a:t>
            </a:r>
            <a:r>
              <a:rPr lang="en-US" altLang="zh-CN" b="1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3</a:t>
            </a:r>
            <a:r>
              <a:rPr lang="zh-CN" altLang="zh-CN" b="1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、</a:t>
            </a:r>
            <a:r>
              <a:rPr lang="zh-CN" altLang="en-US" b="1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市场</a:t>
            </a:r>
            <a:r>
              <a:rPr lang="zh-CN" altLang="zh-CN" b="1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推广</a:t>
            </a:r>
            <a:r>
              <a:rPr lang="zh-CN" altLang="zh-CN" b="1" dirty="0"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计划</a:t>
            </a:r>
          </a:p>
        </p:txBody>
      </p:sp>
      <p:grpSp>
        <p:nvGrpSpPr>
          <p:cNvPr id="2" name="TextBox 5"/>
          <p:cNvGrpSpPr/>
          <p:nvPr/>
        </p:nvGrpSpPr>
        <p:grpSpPr bwMode="auto">
          <a:xfrm>
            <a:off x="214282" y="1000109"/>
            <a:ext cx="8715435" cy="5597542"/>
            <a:chOff x="-1" y="0"/>
            <a:chExt cx="8453777" cy="5184775"/>
          </a:xfrm>
        </p:grpSpPr>
        <p:sp>
          <p:nvSpPr>
            <p:cNvPr id="38118" name="矩形"/>
            <p:cNvSpPr>
              <a:spLocks noChangeArrowheads="1"/>
            </p:cNvSpPr>
            <p:nvPr/>
          </p:nvSpPr>
          <p:spPr bwMode="auto">
            <a:xfrm>
              <a:off x="-1" y="0"/>
              <a:ext cx="8453777" cy="5184775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prstDash val="lgDash"/>
              <a:miter lim="800000"/>
            </a:ln>
          </p:spPr>
          <p:txBody>
            <a:bodyPr lIns="45719" tIns="45719" rIns="45719" bIns="45719"/>
            <a:lstStyle/>
            <a:p>
              <a:pPr>
                <a:lnSpc>
                  <a:spcPct val="150000"/>
                </a:lnSpc>
              </a:pPr>
              <a:endParaRPr lang="zh-CN" altLang="zh-CN" sz="1600"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endParaRPr>
            </a:p>
          </p:txBody>
        </p:sp>
        <p:sp>
          <p:nvSpPr>
            <p:cNvPr id="38119" name="（①线上线下计划及预算；②需含开业三个月的推广计划等。）"/>
            <p:cNvSpPr txBox="1">
              <a:spLocks noChangeArrowheads="1"/>
            </p:cNvSpPr>
            <p:nvPr/>
          </p:nvSpPr>
          <p:spPr bwMode="auto">
            <a:xfrm>
              <a:off x="50482" y="4762"/>
              <a:ext cx="8106411" cy="729449"/>
            </a:xfrm>
            <a:prstGeom prst="rect">
              <a:avLst/>
            </a:prstGeom>
            <a:noFill/>
            <a:ln w="12700">
              <a:noFill/>
              <a:miter lim="400000"/>
            </a:ln>
          </p:spPr>
          <p:txBody>
            <a:bodyPr lIns="45719" tIns="45719" rIns="45719" bIns="45719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zh-CN" altLang="en-US" sz="1600" dirty="0" smtClean="0">
                  <a:latin typeface="微软雅黑" panose="020B0503020204020204" pitchFamily="34" charset="-122"/>
                  <a:ea typeface="微软雅黑" panose="020B0503020204020204" pitchFamily="34" charset="-122"/>
                  <a:sym typeface="微软雅黑" panose="020B0503020204020204" pitchFamily="34" charset="-122"/>
                </a:rPr>
                <a:t>市场推广策略说明：</a:t>
              </a:r>
              <a:endParaRPr lang="en-US" altLang="zh-CN" sz="1600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endParaRPr>
            </a:p>
            <a:p>
              <a:pPr>
                <a:lnSpc>
                  <a:spcPct val="150000"/>
                </a:lnSpc>
              </a:pPr>
              <a:endParaRPr lang="zh-CN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endParaRPr>
            </a:p>
          </p:txBody>
        </p:sp>
      </p:grpSp>
      <p:graphicFrame>
        <p:nvGraphicFramePr>
          <p:cNvPr id="919" name="表格 2"/>
          <p:cNvGraphicFramePr>
            <a:graphicFrameLocks noGrp="1"/>
          </p:cNvGraphicFramePr>
          <p:nvPr/>
        </p:nvGraphicFramePr>
        <p:xfrm>
          <a:off x="357158" y="2171549"/>
          <a:ext cx="8358243" cy="3829221"/>
        </p:xfrm>
        <a:graphic>
          <a:graphicData uri="http://schemas.openxmlformats.org/drawingml/2006/table">
            <a:tbl>
              <a:tblPr/>
              <a:tblGrid>
                <a:gridCol w="6172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24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970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249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0944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0944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6249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7194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6249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9927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09441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62498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863442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575628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20906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07778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464162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</a:tblGrid>
              <a:tr h="143422">
                <a:tc gridSpan="17"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zh-CN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微软雅黑" panose="020B0503020204020204" pitchFamily="34" charset="-122"/>
                        </a:rPr>
                        <a:t>线上计划以及预算（开业三个月）</a:t>
                      </a: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3422">
                <a:tc rowSpan="2"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黑体" panose="02010609060101010101" pitchFamily="2" charset="-122"/>
                          <a:sym typeface="黑体" panose="02010609060101010101" pitchFamily="2" charset="-122"/>
                        </a:rPr>
                        <a:t>项目类别</a:t>
                      </a: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 rowSpan="2"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黑体" panose="02010609060101010101" pitchFamily="2" charset="-122"/>
                          <a:sym typeface="黑体" panose="02010609060101010101" pitchFamily="2" charset="-122"/>
                        </a:rPr>
                        <a:t>项目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黑体" panose="02010609060101010101" pitchFamily="2" charset="-122"/>
                          <a:sym typeface="黑体" panose="02010609060101010101" pitchFamily="2" charset="-122"/>
                        </a:rPr>
                        <a:t>金额</a:t>
                      </a: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 gridSpan="5"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微软雅黑" panose="020B0503020204020204" pitchFamily="34" charset="-122"/>
                        </a:rPr>
                        <a:t>第一个月计划</a:t>
                      </a: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gridSpan="5"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微软雅黑" panose="020B0503020204020204" pitchFamily="34" charset="-122"/>
                        </a:rPr>
                        <a:t>第二个月计划</a:t>
                      </a: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gridSpan="5"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微软雅黑" panose="020B0503020204020204" pitchFamily="34" charset="-122"/>
                        </a:rPr>
                        <a:t>第三个月计划</a:t>
                      </a: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7443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zh-CN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微软雅黑" panose="020B0503020204020204" pitchFamily="34" charset="-122"/>
                          <a:sym typeface="微软雅黑" panose="020B0503020204020204" pitchFamily="34" charset="-122"/>
                        </a:rPr>
                        <a:t>项目名称</a:t>
                      </a: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微软雅黑" panose="020B0503020204020204" pitchFamily="34" charset="-122"/>
                          <a:sym typeface="微软雅黑" panose="020B0503020204020204" pitchFamily="34" charset="-122"/>
                        </a:rPr>
                        <a:t>项目日期</a:t>
                      </a: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gridSpan="2"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微软雅黑" panose="020B0503020204020204" pitchFamily="34" charset="-122"/>
                          <a:sym typeface="微软雅黑" panose="020B0503020204020204" pitchFamily="34" charset="-122"/>
                        </a:rPr>
                        <a:t>频次</a:t>
                      </a: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微软雅黑" panose="020B0503020204020204" pitchFamily="34" charset="-122"/>
                          <a:sym typeface="微软雅黑" panose="020B0503020204020204" pitchFamily="34" charset="-122"/>
                        </a:rPr>
                        <a:t>预算</a:t>
                      </a:r>
                      <a:endParaRPr kumimoji="0" lang="zh-CN" altLang="zh-CN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黑体" panose="02010609060101010101" pitchFamily="2" charset="-122"/>
                        <a:ea typeface="微软雅黑" panose="020B0503020204020204" pitchFamily="34" charset="-122"/>
                        <a:sym typeface="微软雅黑" panose="020B0503020204020204" pitchFamily="34" charset="-122"/>
                      </a:endParaRP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微软雅黑" panose="020B0503020204020204" pitchFamily="34" charset="-122"/>
                          <a:sym typeface="微软雅黑" panose="020B0503020204020204" pitchFamily="34" charset="-122"/>
                        </a:rPr>
                        <a:t>项目名称</a:t>
                      </a: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微软雅黑" panose="020B0503020204020204" pitchFamily="34" charset="-122"/>
                          <a:sym typeface="微软雅黑" panose="020B0503020204020204" pitchFamily="34" charset="-122"/>
                        </a:rPr>
                        <a:t>项目日期</a:t>
                      </a: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gridSpan="2"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微软雅黑" panose="020B0503020204020204" pitchFamily="34" charset="-122"/>
                          <a:sym typeface="微软雅黑" panose="020B0503020204020204" pitchFamily="34" charset="-122"/>
                        </a:rPr>
                        <a:t>频次</a:t>
                      </a: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微软雅黑" panose="020B0503020204020204" pitchFamily="34" charset="-122"/>
                          <a:sym typeface="微软雅黑" panose="020B0503020204020204" pitchFamily="34" charset="-122"/>
                        </a:rPr>
                        <a:t>预算</a:t>
                      </a:r>
                      <a:endParaRPr kumimoji="0" lang="zh-CN" altLang="zh-CN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黑体" panose="02010609060101010101" pitchFamily="2" charset="-122"/>
                        <a:ea typeface="微软雅黑" panose="020B0503020204020204" pitchFamily="34" charset="-122"/>
                        <a:sym typeface="微软雅黑" panose="020B0503020204020204" pitchFamily="34" charset="-122"/>
                      </a:endParaRP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微软雅黑" panose="020B0503020204020204" pitchFamily="34" charset="-122"/>
                          <a:sym typeface="微软雅黑" panose="020B0503020204020204" pitchFamily="34" charset="-122"/>
                        </a:rPr>
                        <a:t>项目名称</a:t>
                      </a: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微软雅黑" panose="020B0503020204020204" pitchFamily="34" charset="-122"/>
                          <a:sym typeface="微软雅黑" panose="020B0503020204020204" pitchFamily="34" charset="-122"/>
                        </a:rPr>
                        <a:t>项目日期</a:t>
                      </a: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gridSpan="2"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微软雅黑" panose="020B0503020204020204" pitchFamily="34" charset="-122"/>
                          <a:sym typeface="微软雅黑" panose="020B0503020204020204" pitchFamily="34" charset="-122"/>
                        </a:rPr>
                        <a:t>频次</a:t>
                      </a: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微软雅黑" panose="020B0503020204020204" pitchFamily="34" charset="-122"/>
                          <a:sym typeface="微软雅黑" panose="020B0503020204020204" pitchFamily="34" charset="-122"/>
                        </a:rPr>
                        <a:t>预算</a:t>
                      </a:r>
                      <a:endParaRPr kumimoji="0" lang="zh-CN" altLang="zh-CN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黑体" panose="02010609060101010101" pitchFamily="2" charset="-122"/>
                        <a:ea typeface="微软雅黑" panose="020B0503020204020204" pitchFamily="34" charset="-122"/>
                        <a:sym typeface="微软雅黑" panose="020B0503020204020204" pitchFamily="34" charset="-122"/>
                      </a:endParaRP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3422">
                <a:tc rowSpan="6"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zh-CN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黑体" panose="02010609060101010101" pitchFamily="2" charset="-122"/>
                          <a:sym typeface="黑体" panose="02010609060101010101" pitchFamily="2" charset="-122"/>
                        </a:rPr>
                        <a:t>线上</a:t>
                      </a: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 rowSpan="6"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黑体" panose="02010609060101010101" pitchFamily="2" charset="-122"/>
                        </a:rPr>
                        <a:t>64</a:t>
                      </a:r>
                      <a:r>
                        <a:rPr kumimoji="0" lang="zh-CN" alt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黑体" panose="02010609060101010101" pitchFamily="2" charset="-122"/>
                        </a:rPr>
                        <a:t>万</a:t>
                      </a: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微软雅黑" panose="020B0503020204020204" pitchFamily="34" charset="-122"/>
                          <a:sym typeface="微软雅黑" panose="020B0503020204020204" pitchFamily="34" charset="-122"/>
                        </a:rPr>
                        <a:t>汽车之家</a:t>
                      </a: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黑体" panose="02010609060101010101" pitchFamily="2" charset="-122"/>
                        <a:ea typeface="微软雅黑" panose="020B0503020204020204" pitchFamily="34" charset="-122"/>
                        <a:sym typeface="微软雅黑" panose="020B0503020204020204" pitchFamily="34" charset="-122"/>
                      </a:endParaRP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gridSpan="2"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微软雅黑" panose="020B0503020204020204" pitchFamily="34" charset="-122"/>
                          <a:sym typeface="微软雅黑" panose="020B0503020204020204" pitchFamily="34" charset="-122"/>
                        </a:rPr>
                        <a:t>年单</a:t>
                      </a: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黑体" panose="02010609060101010101" pitchFamily="2" charset="-122"/>
                          <a:sym typeface="微软雅黑" panose="020B0503020204020204" pitchFamily="34" charset="-122"/>
                        </a:rPr>
                        <a:t>29</a:t>
                      </a:r>
                      <a:r>
                        <a:rPr kumimoji="0" lang="zh-CN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黑体" panose="02010609060101010101" pitchFamily="2" charset="-122"/>
                          <a:sym typeface="微软雅黑" panose="020B0503020204020204" pitchFamily="34" charset="-122"/>
                        </a:rPr>
                        <a:t>万</a:t>
                      </a: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zh-CN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微软雅黑" panose="020B0503020204020204" pitchFamily="34" charset="-122"/>
                          <a:sym typeface="微软雅黑" panose="020B0503020204020204" pitchFamily="34" charset="-122"/>
                        </a:rPr>
                        <a:t>抖音</a:t>
                      </a: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黑体" panose="02010609060101010101" pitchFamily="2" charset="-122"/>
                        <a:ea typeface="微软雅黑" panose="020B0503020204020204" pitchFamily="34" charset="-122"/>
                        <a:sym typeface="微软雅黑" panose="020B0503020204020204" pitchFamily="34" charset="-122"/>
                      </a:endParaRP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gridSpan="2"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微软雅黑" panose="020B0503020204020204" pitchFamily="34" charset="-122"/>
                          <a:sym typeface="微软雅黑" panose="020B0503020204020204" pitchFamily="34" charset="-122"/>
                        </a:rPr>
                        <a:t>直播日更</a:t>
                      </a: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微软雅黑" panose="020B0503020204020204" pitchFamily="34" charset="-122"/>
                          <a:sym typeface="微软雅黑" panose="020B0503020204020204" pitchFamily="34" charset="-122"/>
                        </a:rPr>
                        <a:t>1</a:t>
                      </a:r>
                      <a:r>
                        <a:rPr kumimoji="0" lang="zh-CN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微软雅黑" panose="020B0503020204020204" pitchFamily="34" charset="-122"/>
                          <a:sym typeface="微软雅黑" panose="020B0503020204020204" pitchFamily="34" charset="-122"/>
                        </a:rPr>
                        <a:t>万</a:t>
                      </a: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微软雅黑" panose="020B0503020204020204" pitchFamily="34" charset="-122"/>
                          <a:sym typeface="微软雅黑" panose="020B0503020204020204" pitchFamily="34" charset="-122"/>
                        </a:rPr>
                        <a:t>抖音</a:t>
                      </a: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黑体" panose="02010609060101010101" pitchFamily="2" charset="-122"/>
                        <a:ea typeface="微软雅黑" panose="020B0503020204020204" pitchFamily="34" charset="-122"/>
                        <a:sym typeface="微软雅黑" panose="020B0503020204020204" pitchFamily="34" charset="-122"/>
                      </a:endParaRP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gridSpan="2"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微软雅黑" panose="020B0503020204020204" pitchFamily="34" charset="-122"/>
                          <a:sym typeface="微软雅黑" panose="020B0503020204020204" pitchFamily="34" charset="-122"/>
                        </a:rPr>
                        <a:t>直播日更</a:t>
                      </a: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微软雅黑" panose="020B0503020204020204" pitchFamily="34" charset="-122"/>
                          <a:sym typeface="微软雅黑" panose="020B0503020204020204" pitchFamily="34" charset="-122"/>
                        </a:rPr>
                        <a:t>1</a:t>
                      </a:r>
                      <a:r>
                        <a:rPr kumimoji="0" lang="zh-CN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微软雅黑" panose="020B0503020204020204" pitchFamily="34" charset="-122"/>
                          <a:sym typeface="微软雅黑" panose="020B0503020204020204" pitchFamily="34" charset="-122"/>
                        </a:rPr>
                        <a:t>万</a:t>
                      </a: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5545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微软雅黑" panose="020B0503020204020204" pitchFamily="34" charset="-122"/>
                          <a:sym typeface="微软雅黑" panose="020B0503020204020204" pitchFamily="34" charset="-122"/>
                        </a:rPr>
                        <a:t>懂车帝</a:t>
                      </a: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黑体" panose="02010609060101010101" pitchFamily="2" charset="-122"/>
                        <a:ea typeface="微软雅黑" panose="020B0503020204020204" pitchFamily="34" charset="-122"/>
                        <a:sym typeface="微软雅黑" panose="020B0503020204020204" pitchFamily="34" charset="-122"/>
                      </a:endParaRP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gridSpan="2"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微软雅黑" panose="020B0503020204020204" pitchFamily="34" charset="-122"/>
                          <a:sym typeface="微软雅黑" panose="020B0503020204020204" pitchFamily="34" charset="-122"/>
                        </a:rPr>
                        <a:t>年单</a:t>
                      </a: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黑体" panose="02010609060101010101" pitchFamily="2" charset="-122"/>
                          <a:sym typeface="微软雅黑" panose="020B0503020204020204" pitchFamily="34" charset="-122"/>
                        </a:rPr>
                        <a:t>18</a:t>
                      </a:r>
                      <a:r>
                        <a:rPr kumimoji="0" lang="zh-CN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黑体" panose="02010609060101010101" pitchFamily="2" charset="-122"/>
                          <a:sym typeface="微软雅黑" panose="020B0503020204020204" pitchFamily="34" charset="-122"/>
                        </a:rPr>
                        <a:t>万</a:t>
                      </a: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zh-CN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微软雅黑" panose="020B0503020204020204" pitchFamily="34" charset="-122"/>
                          <a:sym typeface="微软雅黑" panose="020B0503020204020204" pitchFamily="34" charset="-122"/>
                        </a:rPr>
                        <a:t>微信朋友圈</a:t>
                      </a: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黑体" panose="02010609060101010101" pitchFamily="2" charset="-122"/>
                        <a:ea typeface="微软雅黑" panose="020B0503020204020204" pitchFamily="34" charset="-122"/>
                        <a:sym typeface="微软雅黑" panose="020B0503020204020204" pitchFamily="34" charset="-122"/>
                      </a:endParaRP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gridSpan="2"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zh-CN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微软雅黑" panose="020B0503020204020204" pitchFamily="34" charset="-122"/>
                          <a:sym typeface="微软雅黑" panose="020B0503020204020204" pitchFamily="34" charset="-122"/>
                        </a:rPr>
                        <a:t>覆盖</a:t>
                      </a:r>
                      <a:r>
                        <a:rPr kumimoji="0" lang="en-US" altLang="zh-CN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微软雅黑" panose="020B0503020204020204" pitchFamily="34" charset="-122"/>
                          <a:sym typeface="微软雅黑" panose="020B0503020204020204" pitchFamily="34" charset="-122"/>
                        </a:rPr>
                        <a:t>10</a:t>
                      </a:r>
                      <a:r>
                        <a:rPr kumimoji="0" lang="zh-CN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微软雅黑" panose="020B0503020204020204" pitchFamily="34" charset="-122"/>
                          <a:sym typeface="微软雅黑" panose="020B0503020204020204" pitchFamily="34" charset="-122"/>
                        </a:rPr>
                        <a:t>万人</a:t>
                      </a: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微软雅黑" panose="020B0503020204020204" pitchFamily="34" charset="-122"/>
                          <a:sym typeface="微软雅黑" panose="020B0503020204020204" pitchFamily="34" charset="-122"/>
                        </a:rPr>
                        <a:t>1</a:t>
                      </a:r>
                      <a:r>
                        <a:rPr kumimoji="0" lang="zh-CN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微软雅黑" panose="020B0503020204020204" pitchFamily="34" charset="-122"/>
                          <a:sym typeface="微软雅黑" panose="020B0503020204020204" pitchFamily="34" charset="-122"/>
                        </a:rPr>
                        <a:t>万</a:t>
                      </a: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微软雅黑" panose="020B0503020204020204" pitchFamily="34" charset="-122"/>
                          <a:sym typeface="微软雅黑" panose="020B0503020204020204" pitchFamily="34" charset="-122"/>
                        </a:rPr>
                        <a:t>微信朋友圈</a:t>
                      </a: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黑体" panose="02010609060101010101" pitchFamily="2" charset="-122"/>
                        <a:ea typeface="微软雅黑" panose="020B0503020204020204" pitchFamily="34" charset="-122"/>
                        <a:sym typeface="微软雅黑" panose="020B0503020204020204" pitchFamily="34" charset="-122"/>
                      </a:endParaRP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gridSpan="2"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微软雅黑" panose="020B0503020204020204" pitchFamily="34" charset="-122"/>
                          <a:sym typeface="微软雅黑" panose="020B0503020204020204" pitchFamily="34" charset="-122"/>
                        </a:rPr>
                        <a:t>覆盖</a:t>
                      </a:r>
                      <a:r>
                        <a:rPr kumimoji="0" lang="en-US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微软雅黑" panose="020B0503020204020204" pitchFamily="34" charset="-122"/>
                          <a:sym typeface="微软雅黑" panose="020B0503020204020204" pitchFamily="34" charset="-122"/>
                        </a:rPr>
                        <a:t>10</a:t>
                      </a:r>
                      <a:r>
                        <a:rPr kumimoji="0" lang="zh-CN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微软雅黑" panose="020B0503020204020204" pitchFamily="34" charset="-122"/>
                          <a:sym typeface="微软雅黑" panose="020B0503020204020204" pitchFamily="34" charset="-122"/>
                        </a:rPr>
                        <a:t>万人</a:t>
                      </a: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微软雅黑" panose="020B0503020204020204" pitchFamily="34" charset="-122"/>
                          <a:sym typeface="微软雅黑" panose="020B0503020204020204" pitchFamily="34" charset="-122"/>
                        </a:rPr>
                        <a:t>1</a:t>
                      </a:r>
                      <a:r>
                        <a:rPr kumimoji="0" lang="zh-CN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微软雅黑" panose="020B0503020204020204" pitchFamily="34" charset="-122"/>
                          <a:sym typeface="微软雅黑" panose="020B0503020204020204" pitchFamily="34" charset="-122"/>
                        </a:rPr>
                        <a:t>万</a:t>
                      </a: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7174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微软雅黑" panose="020B0503020204020204" pitchFamily="34" charset="-122"/>
                          <a:sym typeface="微软雅黑" panose="020B0503020204020204" pitchFamily="34" charset="-122"/>
                        </a:rPr>
                        <a:t>易车</a:t>
                      </a:r>
                      <a:endParaRPr kumimoji="0" lang="zh-CN" altLang="zh-CN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黑体" panose="02010609060101010101" pitchFamily="2" charset="-122"/>
                        <a:ea typeface="微软雅黑" panose="020B0503020204020204" pitchFamily="34" charset="-122"/>
                        <a:sym typeface="微软雅黑" panose="020B0503020204020204" pitchFamily="34" charset="-122"/>
                      </a:endParaRP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黑体" panose="02010609060101010101" pitchFamily="2" charset="-122"/>
                        <a:ea typeface="微软雅黑" panose="020B0503020204020204" pitchFamily="34" charset="-122"/>
                        <a:sym typeface="微软雅黑" panose="020B0503020204020204" pitchFamily="34" charset="-122"/>
                      </a:endParaRP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gridSpan="2"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微软雅黑" panose="020B0503020204020204" pitchFamily="34" charset="-122"/>
                          <a:sym typeface="微软雅黑" panose="020B0503020204020204" pitchFamily="34" charset="-122"/>
                        </a:rPr>
                        <a:t>年单</a:t>
                      </a:r>
                      <a:endParaRPr kumimoji="0" lang="zh-CN" altLang="zh-CN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黑体" panose="02010609060101010101" pitchFamily="2" charset="-122"/>
                        <a:ea typeface="微软雅黑" panose="020B0503020204020204" pitchFamily="34" charset="-122"/>
                        <a:sym typeface="微软雅黑" panose="020B0503020204020204" pitchFamily="34" charset="-122"/>
                      </a:endParaRP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黑体" panose="02010609060101010101" pitchFamily="2" charset="-122"/>
                          <a:sym typeface="微软雅黑" panose="020B0503020204020204" pitchFamily="34" charset="-122"/>
                        </a:rPr>
                        <a:t>24</a:t>
                      </a:r>
                      <a:r>
                        <a:rPr kumimoji="0" lang="zh-CN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黑体" panose="02010609060101010101" pitchFamily="2" charset="-122"/>
                          <a:sym typeface="微软雅黑" panose="020B0503020204020204" pitchFamily="34" charset="-122"/>
                        </a:rPr>
                        <a:t>万</a:t>
                      </a: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微软雅黑" panose="020B0503020204020204" pitchFamily="34" charset="-122"/>
                          <a:sym typeface="微软雅黑" panose="020B0503020204020204" pitchFamily="34" charset="-122"/>
                        </a:rPr>
                        <a:t>懂车帝</a:t>
                      </a: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黑体" panose="02010609060101010101" pitchFamily="2" charset="-122"/>
                        <a:ea typeface="微软雅黑" panose="020B0503020204020204" pitchFamily="34" charset="-122"/>
                        <a:sym typeface="微软雅黑" panose="020B0503020204020204" pitchFamily="34" charset="-122"/>
                      </a:endParaRP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gridSpan="2"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zh-CN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微软雅黑" panose="020B0503020204020204" pitchFamily="34" charset="-122"/>
                          <a:sym typeface="微软雅黑" panose="020B0503020204020204" pitchFamily="34" charset="-122"/>
                        </a:rPr>
                        <a:t>信息流广告</a:t>
                      </a: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微软雅黑" panose="020B0503020204020204" pitchFamily="34" charset="-122"/>
                          <a:sym typeface="微软雅黑" panose="020B0503020204020204" pitchFamily="34" charset="-122"/>
                        </a:rPr>
                        <a:t>2</a:t>
                      </a:r>
                      <a:r>
                        <a:rPr kumimoji="0" lang="zh-CN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微软雅黑" panose="020B0503020204020204" pitchFamily="34" charset="-122"/>
                          <a:sym typeface="微软雅黑" panose="020B0503020204020204" pitchFamily="34" charset="-122"/>
                        </a:rPr>
                        <a:t>万</a:t>
                      </a: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zh-CN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微软雅黑" panose="020B0503020204020204" pitchFamily="34" charset="-122"/>
                          <a:sym typeface="微软雅黑" panose="020B0503020204020204" pitchFamily="34" charset="-122"/>
                        </a:rPr>
                        <a:t>懂车帝</a:t>
                      </a: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黑体" panose="02010609060101010101" pitchFamily="2" charset="-122"/>
                        <a:ea typeface="微软雅黑" panose="020B0503020204020204" pitchFamily="34" charset="-122"/>
                        <a:sym typeface="微软雅黑" panose="020B0503020204020204" pitchFamily="34" charset="-122"/>
                      </a:endParaRP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gridSpan="2"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微软雅黑" panose="020B0503020204020204" pitchFamily="34" charset="-122"/>
                          <a:sym typeface="微软雅黑" panose="020B0503020204020204" pitchFamily="34" charset="-122"/>
                        </a:rPr>
                        <a:t>信息流广告</a:t>
                      </a: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微软雅黑" panose="020B0503020204020204" pitchFamily="34" charset="-122"/>
                          <a:sym typeface="微软雅黑" panose="020B0503020204020204" pitchFamily="34" charset="-122"/>
                        </a:rPr>
                        <a:t>2</a:t>
                      </a:r>
                      <a:r>
                        <a:rPr kumimoji="0" lang="zh-CN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微软雅黑" panose="020B0503020204020204" pitchFamily="34" charset="-122"/>
                          <a:sym typeface="微软雅黑" panose="020B0503020204020204" pitchFamily="34" charset="-122"/>
                        </a:rPr>
                        <a:t>万</a:t>
                      </a: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43422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微软雅黑" panose="020B0503020204020204" pitchFamily="34" charset="-122"/>
                          <a:sym typeface="微软雅黑" panose="020B0503020204020204" pitchFamily="34" charset="-122"/>
                        </a:rPr>
                        <a:t>抖音本地通</a:t>
                      </a: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黑体" panose="02010609060101010101" pitchFamily="2" charset="-122"/>
                        <a:ea typeface="微软雅黑" panose="020B0503020204020204" pitchFamily="34" charset="-122"/>
                        <a:sym typeface="微软雅黑" panose="020B0503020204020204" pitchFamily="34" charset="-122"/>
                      </a:endParaRP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gridSpan="2"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微软雅黑" panose="020B0503020204020204" pitchFamily="34" charset="-122"/>
                          <a:sym typeface="微软雅黑" panose="020B0503020204020204" pitchFamily="34" charset="-122"/>
                        </a:rPr>
                        <a:t>月度</a:t>
                      </a: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黑体" panose="02010609060101010101" pitchFamily="2" charset="-122"/>
                          <a:sym typeface="微软雅黑" panose="020B0503020204020204" pitchFamily="34" charset="-122"/>
                        </a:rPr>
                        <a:t>2</a:t>
                      </a:r>
                      <a:r>
                        <a:rPr kumimoji="0" lang="zh-CN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黑体" panose="02010609060101010101" pitchFamily="2" charset="-122"/>
                          <a:sym typeface="微软雅黑" panose="020B0503020204020204" pitchFamily="34" charset="-122"/>
                        </a:rPr>
                        <a:t>万</a:t>
                      </a: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黑体" panose="02010609060101010101" pitchFamily="2" charset="-122"/>
                          <a:sym typeface="微软雅黑" panose="020B0503020204020204" pitchFamily="34" charset="-122"/>
                        </a:rPr>
                        <a:t>抖音本地通</a:t>
                      </a:r>
                      <a:endParaRPr kumimoji="0" lang="en-US" altLang="zh-CN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黑体" panose="02010609060101010101" pitchFamily="2" charset="-122"/>
                        <a:ea typeface="黑体" panose="02010609060101010101" pitchFamily="2" charset="-122"/>
                        <a:sym typeface="微软雅黑" panose="020B0503020204020204" pitchFamily="34" charset="-122"/>
                      </a:endParaRP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黑体" panose="02010609060101010101" pitchFamily="2" charset="-122"/>
                        <a:ea typeface="微软雅黑" panose="020B0503020204020204" pitchFamily="34" charset="-122"/>
                        <a:sym typeface="微软雅黑" panose="020B0503020204020204" pitchFamily="34" charset="-122"/>
                      </a:endParaRP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gridSpan="2"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微软雅黑" panose="020B0503020204020204" pitchFamily="34" charset="-122"/>
                          <a:sym typeface="微软雅黑" panose="020B0503020204020204" pitchFamily="34" charset="-122"/>
                        </a:rPr>
                        <a:t>月度</a:t>
                      </a: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微软雅黑" panose="020B0503020204020204" pitchFamily="34" charset="-122"/>
                          <a:sym typeface="微软雅黑" panose="020B0503020204020204" pitchFamily="34" charset="-122"/>
                        </a:rPr>
                        <a:t>2</a:t>
                      </a:r>
                      <a:r>
                        <a:rPr kumimoji="0" lang="zh-CN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微软雅黑" panose="020B0503020204020204" pitchFamily="34" charset="-122"/>
                          <a:sym typeface="微软雅黑" panose="020B0503020204020204" pitchFamily="34" charset="-122"/>
                        </a:rPr>
                        <a:t>万</a:t>
                      </a: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黑体" panose="02010609060101010101" pitchFamily="2" charset="-122"/>
                          <a:sym typeface="微软雅黑" panose="020B0503020204020204" pitchFamily="34" charset="-122"/>
                        </a:rPr>
                        <a:t>抖音本地通</a:t>
                      </a:r>
                      <a:endParaRPr kumimoji="0" lang="en-US" altLang="zh-CN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黑体" panose="02010609060101010101" pitchFamily="2" charset="-122"/>
                        <a:ea typeface="黑体" panose="02010609060101010101" pitchFamily="2" charset="-122"/>
                        <a:sym typeface="微软雅黑" panose="020B0503020204020204" pitchFamily="34" charset="-122"/>
                      </a:endParaRP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黑体" panose="02010609060101010101" pitchFamily="2" charset="-122"/>
                        <a:ea typeface="微软雅黑" panose="020B0503020204020204" pitchFamily="34" charset="-122"/>
                        <a:sym typeface="微软雅黑" panose="020B0503020204020204" pitchFamily="34" charset="-122"/>
                      </a:endParaRP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gridSpan="2"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微软雅黑" panose="020B0503020204020204" pitchFamily="34" charset="-122"/>
                          <a:sym typeface="微软雅黑" panose="020B0503020204020204" pitchFamily="34" charset="-122"/>
                        </a:rPr>
                        <a:t>月度</a:t>
                      </a: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微软雅黑" panose="020B0503020204020204" pitchFamily="34" charset="-122"/>
                          <a:sym typeface="微软雅黑" panose="020B0503020204020204" pitchFamily="34" charset="-122"/>
                        </a:rPr>
                        <a:t>2</a:t>
                      </a:r>
                      <a:r>
                        <a:rPr kumimoji="0" lang="zh-CN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微软雅黑" panose="020B0503020204020204" pitchFamily="34" charset="-122"/>
                          <a:sym typeface="微软雅黑" panose="020B0503020204020204" pitchFamily="34" charset="-122"/>
                        </a:rPr>
                        <a:t>万</a:t>
                      </a: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7484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微软雅黑" panose="020B0503020204020204" pitchFamily="34" charset="-122"/>
                          <a:sym typeface="微软雅黑" panose="020B0503020204020204" pitchFamily="34" charset="-122"/>
                        </a:rPr>
                        <a:t>小红书</a:t>
                      </a: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黑体" panose="02010609060101010101" pitchFamily="2" charset="-122"/>
                        <a:ea typeface="微软雅黑" panose="020B0503020204020204" pitchFamily="34" charset="-122"/>
                        <a:sym typeface="微软雅黑" panose="020B0503020204020204" pitchFamily="34" charset="-122"/>
                      </a:endParaRP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gridSpan="2"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黑体" panose="02010609060101010101" pitchFamily="2" charset="-122"/>
                          <a:sym typeface="微软雅黑" panose="020B0503020204020204" pitchFamily="34" charset="-122"/>
                        </a:rPr>
                        <a:t>覆盖</a:t>
                      </a:r>
                      <a:r>
                        <a:rPr kumimoji="0" lang="en-US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黑体" panose="02010609060101010101" pitchFamily="2" charset="-122"/>
                          <a:sym typeface="微软雅黑" panose="020B0503020204020204" pitchFamily="34" charset="-122"/>
                        </a:rPr>
                        <a:t>10</a:t>
                      </a:r>
                      <a:r>
                        <a:rPr kumimoji="0" lang="zh-CN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黑体" panose="02010609060101010101" pitchFamily="2" charset="-122"/>
                          <a:sym typeface="微软雅黑" panose="020B0503020204020204" pitchFamily="34" charset="-122"/>
                        </a:rPr>
                        <a:t>万人</a:t>
                      </a: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黑体" panose="02010609060101010101" pitchFamily="2" charset="-122"/>
                          <a:sym typeface="微软雅黑" panose="020B0503020204020204" pitchFamily="34" charset="-122"/>
                        </a:rPr>
                        <a:t>1</a:t>
                      </a:r>
                      <a:r>
                        <a:rPr kumimoji="0" lang="zh-CN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黑体" panose="02010609060101010101" pitchFamily="2" charset="-122"/>
                          <a:sym typeface="微软雅黑" panose="020B0503020204020204" pitchFamily="34" charset="-122"/>
                        </a:rPr>
                        <a:t>万</a:t>
                      </a: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微软雅黑" panose="020B0503020204020204" pitchFamily="34" charset="-122"/>
                          <a:sym typeface="微软雅黑" panose="020B0503020204020204" pitchFamily="34" charset="-122"/>
                        </a:rPr>
                        <a:t>汽车之家</a:t>
                      </a: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黑体" panose="02010609060101010101" pitchFamily="2" charset="-122"/>
                        <a:ea typeface="微软雅黑" panose="020B0503020204020204" pitchFamily="34" charset="-122"/>
                        <a:sym typeface="微软雅黑" panose="020B0503020204020204" pitchFamily="34" charset="-122"/>
                      </a:endParaRP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gridSpan="2"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微软雅黑" panose="020B0503020204020204" pitchFamily="34" charset="-122"/>
                          <a:sym typeface="微软雅黑" panose="020B0503020204020204" pitchFamily="34" charset="-122"/>
                        </a:rPr>
                        <a:t>月度</a:t>
                      </a: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微软雅黑" panose="020B0503020204020204" pitchFamily="34" charset="-122"/>
                          <a:sym typeface="微软雅黑" panose="020B0503020204020204" pitchFamily="34" charset="-122"/>
                        </a:rPr>
                        <a:t>2</a:t>
                      </a:r>
                      <a:r>
                        <a:rPr kumimoji="0" lang="zh-CN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微软雅黑" panose="020B0503020204020204" pitchFamily="34" charset="-122"/>
                          <a:sym typeface="微软雅黑" panose="020B0503020204020204" pitchFamily="34" charset="-122"/>
                        </a:rPr>
                        <a:t>万</a:t>
                      </a: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黑体" panose="02010609060101010101" pitchFamily="2" charset="-122"/>
                        <a:ea typeface="微软雅黑" panose="020B0503020204020204" pitchFamily="34" charset="-122"/>
                        <a:sym typeface="微软雅黑" panose="020B0503020204020204" pitchFamily="34" charset="-122"/>
                      </a:endParaRP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黑体" panose="02010609060101010101" pitchFamily="2" charset="-122"/>
                        <a:ea typeface="微软雅黑" panose="020B0503020204020204" pitchFamily="34" charset="-122"/>
                        <a:sym typeface="微软雅黑" panose="020B0503020204020204" pitchFamily="34" charset="-122"/>
                      </a:endParaRP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gridSpan="2"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黑体" panose="02010609060101010101" pitchFamily="2" charset="-122"/>
                        <a:ea typeface="微软雅黑" panose="020B0503020204020204" pitchFamily="34" charset="-122"/>
                        <a:sym typeface="微软雅黑" panose="020B0503020204020204" pitchFamily="34" charset="-122"/>
                      </a:endParaRP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黑体" panose="02010609060101010101" pitchFamily="2" charset="-122"/>
                        <a:ea typeface="微软雅黑" panose="020B0503020204020204" pitchFamily="34" charset="-122"/>
                        <a:sym typeface="微软雅黑" panose="020B0503020204020204" pitchFamily="34" charset="-122"/>
                      </a:endParaRP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4442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黑体" panose="02010609060101010101" pitchFamily="2" charset="-122"/>
                          <a:sym typeface="微软雅黑" panose="020B0503020204020204" pitchFamily="34" charset="-122"/>
                        </a:rPr>
                        <a:t>电台</a:t>
                      </a: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黑体" panose="02010609060101010101" pitchFamily="2" charset="-122"/>
                        <a:ea typeface="微软雅黑" panose="020B0503020204020204" pitchFamily="34" charset="-122"/>
                        <a:sym typeface="微软雅黑" panose="020B0503020204020204" pitchFamily="34" charset="-122"/>
                      </a:endParaRP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gridSpan="2"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黑体" panose="02010609060101010101" pitchFamily="2" charset="-122"/>
                          <a:sym typeface="微软雅黑" panose="020B0503020204020204" pitchFamily="34" charset="-122"/>
                        </a:rPr>
                        <a:t>6</a:t>
                      </a:r>
                      <a:r>
                        <a:rPr kumimoji="0" lang="zh-CN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黑体" panose="02010609060101010101" pitchFamily="2" charset="-122"/>
                          <a:sym typeface="微软雅黑" panose="020B0503020204020204" pitchFamily="34" charset="-122"/>
                        </a:rPr>
                        <a:t>次</a:t>
                      </a:r>
                      <a:r>
                        <a:rPr kumimoji="0" lang="en-US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黑体" panose="02010609060101010101" pitchFamily="2" charset="-122"/>
                          <a:sym typeface="微软雅黑" panose="020B0503020204020204" pitchFamily="34" charset="-122"/>
                        </a:rPr>
                        <a:t>/</a:t>
                      </a:r>
                      <a:r>
                        <a:rPr kumimoji="0" lang="zh-CN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黑体" panose="02010609060101010101" pitchFamily="2" charset="-122"/>
                          <a:sym typeface="微软雅黑" panose="020B0503020204020204" pitchFamily="34" charset="-122"/>
                        </a:rPr>
                        <a:t>日</a:t>
                      </a: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黑体" panose="02010609060101010101" pitchFamily="2" charset="-122"/>
                          <a:sym typeface="微软雅黑" panose="020B0503020204020204" pitchFamily="34" charset="-122"/>
                        </a:rPr>
                        <a:t>2</a:t>
                      </a:r>
                      <a:r>
                        <a:rPr kumimoji="0" lang="zh-CN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黑体" panose="02010609060101010101" pitchFamily="2" charset="-122"/>
                          <a:sym typeface="微软雅黑" panose="020B0503020204020204" pitchFamily="34" charset="-122"/>
                        </a:rPr>
                        <a:t>万</a:t>
                      </a: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黑体" panose="02010609060101010101" pitchFamily="2" charset="-122"/>
                        <a:ea typeface="微软雅黑" panose="020B0503020204020204" pitchFamily="34" charset="-122"/>
                        <a:sym typeface="微软雅黑" panose="020B0503020204020204" pitchFamily="34" charset="-122"/>
                      </a:endParaRP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黑体" panose="02010609060101010101" pitchFamily="2" charset="-122"/>
                        <a:ea typeface="微软雅黑" panose="020B0503020204020204" pitchFamily="34" charset="-122"/>
                        <a:sym typeface="微软雅黑" panose="020B0503020204020204" pitchFamily="34" charset="-122"/>
                      </a:endParaRP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gridSpan="2"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黑体" panose="02010609060101010101" pitchFamily="2" charset="-122"/>
                        <a:ea typeface="微软雅黑" panose="020B0503020204020204" pitchFamily="34" charset="-122"/>
                        <a:sym typeface="微软雅黑" panose="020B0503020204020204" pitchFamily="34" charset="-122"/>
                      </a:endParaRP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黑体" panose="02010609060101010101" pitchFamily="2" charset="-122"/>
                        <a:ea typeface="微软雅黑" panose="020B0503020204020204" pitchFamily="34" charset="-122"/>
                        <a:sym typeface="微软雅黑" panose="020B0503020204020204" pitchFamily="34" charset="-122"/>
                      </a:endParaRP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黑体" panose="02010609060101010101" pitchFamily="2" charset="-122"/>
                        <a:ea typeface="微软雅黑" panose="020B0503020204020204" pitchFamily="34" charset="-122"/>
                        <a:sym typeface="微软雅黑" panose="020B0503020204020204" pitchFamily="34" charset="-122"/>
                      </a:endParaRP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黑体" panose="02010609060101010101" pitchFamily="2" charset="-122"/>
                        <a:ea typeface="微软雅黑" panose="020B0503020204020204" pitchFamily="34" charset="-122"/>
                        <a:sym typeface="微软雅黑" panose="020B0503020204020204" pitchFamily="34" charset="-122"/>
                      </a:endParaRP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gridSpan="2"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黑体" panose="02010609060101010101" pitchFamily="2" charset="-122"/>
                        <a:ea typeface="微软雅黑" panose="020B0503020204020204" pitchFamily="34" charset="-122"/>
                        <a:sym typeface="微软雅黑" panose="020B0503020204020204" pitchFamily="34" charset="-122"/>
                      </a:endParaRP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黑体" panose="02010609060101010101" pitchFamily="2" charset="-122"/>
                        <a:ea typeface="微软雅黑" panose="020B0503020204020204" pitchFamily="34" charset="-122"/>
                        <a:sym typeface="微软雅黑" panose="020B0503020204020204" pitchFamily="34" charset="-122"/>
                      </a:endParaRP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5277">
                <a:tc gridSpan="17"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zh-CN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黑体" panose="02010609060101010101" pitchFamily="2" charset="-122"/>
                          <a:ea typeface="微软雅黑" panose="020B0503020204020204" pitchFamily="34" charset="-122"/>
                          <a:sym typeface="微软雅黑" panose="020B0503020204020204" pitchFamily="34" charset="-122"/>
                        </a:rPr>
                        <a:t>线下计划以及预算（开业三个月）</a:t>
                      </a:r>
                      <a:r>
                        <a:rPr kumimoji="0" lang="zh-CN" altLang="zh-CN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黑体" panose="02010609060101010101" pitchFamily="2" charset="-122"/>
                          <a:sym typeface="黑体" panose="02010609060101010101" pitchFamily="2" charset="-122"/>
                        </a:rPr>
                        <a:t>　</a:t>
                      </a: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43422">
                <a:tc rowSpan="2"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zh-CN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微软雅黑" panose="020B0503020204020204" pitchFamily="34" charset="-122"/>
                          <a:sym typeface="微软雅黑" panose="020B0503020204020204" pitchFamily="34" charset="-122"/>
                        </a:rPr>
                        <a:t>项目类别</a:t>
                      </a: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 rowSpan="2"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zh-CN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微软雅黑" panose="020B0503020204020204" pitchFamily="34" charset="-122"/>
                          <a:sym typeface="微软雅黑" panose="020B0503020204020204" pitchFamily="34" charset="-122"/>
                        </a:rPr>
                        <a:t>项目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zh-CN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微软雅黑" panose="020B0503020204020204" pitchFamily="34" charset="-122"/>
                          <a:sym typeface="微软雅黑" panose="020B0503020204020204" pitchFamily="34" charset="-122"/>
                        </a:rPr>
                        <a:t>金额</a:t>
                      </a: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 gridSpan="5"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黑体" panose="02010609060101010101" pitchFamily="2" charset="-122"/>
                          <a:sym typeface="黑体" panose="02010609060101010101" pitchFamily="2" charset="-122"/>
                        </a:rPr>
                        <a:t>第一个月计划</a:t>
                      </a: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gridSpan="5"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黑体" panose="02010609060101010101" pitchFamily="2" charset="-122"/>
                          <a:sym typeface="黑体" panose="02010609060101010101" pitchFamily="2" charset="-122"/>
                        </a:rPr>
                        <a:t>第二个月计划</a:t>
                      </a: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gridSpan="5"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黑体" panose="02010609060101010101" pitchFamily="2" charset="-122"/>
                          <a:sym typeface="黑体" panose="02010609060101010101" pitchFamily="2" charset="-122"/>
                        </a:rPr>
                        <a:t>第三个月计划</a:t>
                      </a: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75277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微软雅黑" panose="020B0503020204020204" pitchFamily="34" charset="-122"/>
                          <a:sym typeface="微软雅黑" panose="020B0503020204020204" pitchFamily="34" charset="-122"/>
                        </a:rPr>
                        <a:t>项目名称</a:t>
                      </a: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微软雅黑" panose="020B0503020204020204" pitchFamily="34" charset="-122"/>
                          <a:sym typeface="微软雅黑" panose="020B0503020204020204" pitchFamily="34" charset="-122"/>
                        </a:rPr>
                        <a:t>项目日期</a:t>
                      </a: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微软雅黑" panose="020B0503020204020204" pitchFamily="34" charset="-122"/>
                          <a:sym typeface="微软雅黑" panose="020B0503020204020204" pitchFamily="34" charset="-122"/>
                        </a:rPr>
                        <a:t>集客</a:t>
                      </a: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微软雅黑" panose="020B0503020204020204" pitchFamily="34" charset="-122"/>
                          <a:sym typeface="微软雅黑" panose="020B0503020204020204" pitchFamily="34" charset="-122"/>
                        </a:rPr>
                        <a:t>订单</a:t>
                      </a: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微软雅黑" panose="020B0503020204020204" pitchFamily="34" charset="-122"/>
                          <a:sym typeface="微软雅黑" panose="020B0503020204020204" pitchFamily="34" charset="-122"/>
                        </a:rPr>
                        <a:t>预算</a:t>
                      </a:r>
                      <a:endParaRPr kumimoji="0" lang="zh-CN" altLang="zh-CN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黑体" panose="02010609060101010101" pitchFamily="2" charset="-122"/>
                        <a:ea typeface="微软雅黑" panose="020B0503020204020204" pitchFamily="34" charset="-122"/>
                        <a:sym typeface="微软雅黑" panose="020B0503020204020204" pitchFamily="34" charset="-122"/>
                      </a:endParaRP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微软雅黑" panose="020B0503020204020204" pitchFamily="34" charset="-122"/>
                          <a:sym typeface="微软雅黑" panose="020B0503020204020204" pitchFamily="34" charset="-122"/>
                        </a:rPr>
                        <a:t>项目名称</a:t>
                      </a: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微软雅黑" panose="020B0503020204020204" pitchFamily="34" charset="-122"/>
                          <a:sym typeface="微软雅黑" panose="020B0503020204020204" pitchFamily="34" charset="-122"/>
                        </a:rPr>
                        <a:t>项目日期</a:t>
                      </a: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微软雅黑" panose="020B0503020204020204" pitchFamily="34" charset="-122"/>
                          <a:sym typeface="微软雅黑" panose="020B0503020204020204" pitchFamily="34" charset="-122"/>
                        </a:rPr>
                        <a:t>集客</a:t>
                      </a: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微软雅黑" panose="020B0503020204020204" pitchFamily="34" charset="-122"/>
                          <a:sym typeface="微软雅黑" panose="020B0503020204020204" pitchFamily="34" charset="-122"/>
                        </a:rPr>
                        <a:t>订单</a:t>
                      </a: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微软雅黑" panose="020B0503020204020204" pitchFamily="34" charset="-122"/>
                          <a:sym typeface="微软雅黑" panose="020B0503020204020204" pitchFamily="34" charset="-122"/>
                        </a:rPr>
                        <a:t>预算</a:t>
                      </a:r>
                      <a:endParaRPr kumimoji="0" lang="zh-CN" altLang="zh-CN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黑体" panose="02010609060101010101" pitchFamily="2" charset="-122"/>
                        <a:ea typeface="微软雅黑" panose="020B0503020204020204" pitchFamily="34" charset="-122"/>
                        <a:sym typeface="微软雅黑" panose="020B0503020204020204" pitchFamily="34" charset="-122"/>
                      </a:endParaRP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微软雅黑" panose="020B0503020204020204" pitchFamily="34" charset="-122"/>
                          <a:sym typeface="微软雅黑" panose="020B0503020204020204" pitchFamily="34" charset="-122"/>
                        </a:rPr>
                        <a:t>项目名称</a:t>
                      </a: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微软雅黑" panose="020B0503020204020204" pitchFamily="34" charset="-122"/>
                          <a:sym typeface="微软雅黑" panose="020B0503020204020204" pitchFamily="34" charset="-122"/>
                        </a:rPr>
                        <a:t>项目日期</a:t>
                      </a: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微软雅黑" panose="020B0503020204020204" pitchFamily="34" charset="-122"/>
                          <a:sym typeface="微软雅黑" panose="020B0503020204020204" pitchFamily="34" charset="-122"/>
                        </a:rPr>
                        <a:t>集客</a:t>
                      </a: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微软雅黑" panose="020B0503020204020204" pitchFamily="34" charset="-122"/>
                          <a:sym typeface="微软雅黑" panose="020B0503020204020204" pitchFamily="34" charset="-122"/>
                        </a:rPr>
                        <a:t>订单</a:t>
                      </a: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微软雅黑" panose="020B0503020204020204" pitchFamily="34" charset="-122"/>
                          <a:sym typeface="微软雅黑" panose="020B0503020204020204" pitchFamily="34" charset="-122"/>
                        </a:rPr>
                        <a:t>预算</a:t>
                      </a:r>
                      <a:endParaRPr kumimoji="0" lang="zh-CN" altLang="zh-CN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黑体" panose="02010609060101010101" pitchFamily="2" charset="-122"/>
                        <a:ea typeface="微软雅黑" panose="020B0503020204020204" pitchFamily="34" charset="-122"/>
                        <a:sym typeface="微软雅黑" panose="020B0503020204020204" pitchFamily="34" charset="-122"/>
                      </a:endParaRP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20902">
                <a:tc rowSpan="4"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zh-CN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微软雅黑" panose="020B0503020204020204" pitchFamily="34" charset="-122"/>
                          <a:sym typeface="微软雅黑" panose="020B0503020204020204" pitchFamily="34" charset="-122"/>
                        </a:rPr>
                        <a:t>线下</a:t>
                      </a: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 rowSpan="4"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微软雅黑" panose="020B0503020204020204" pitchFamily="34" charset="-122"/>
                          <a:sym typeface="微软雅黑" panose="020B0503020204020204" pitchFamily="34" charset="-122"/>
                        </a:rPr>
                        <a:t>17</a:t>
                      </a:r>
                      <a:r>
                        <a:rPr kumimoji="0" lang="zh-CN" alt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微软雅黑" panose="020B0503020204020204" pitchFamily="34" charset="-122"/>
                          <a:sym typeface="微软雅黑" panose="020B0503020204020204" pitchFamily="34" charset="-122"/>
                        </a:rPr>
                        <a:t>万</a:t>
                      </a: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微软雅黑" panose="020B0503020204020204" pitchFamily="34" charset="-122"/>
                          <a:sym typeface="微软雅黑" panose="020B0503020204020204" pitchFamily="34" charset="-122"/>
                        </a:rPr>
                        <a:t>试营业活动</a:t>
                      </a: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黑体" panose="02010609060101010101" pitchFamily="2" charset="-122"/>
                        <a:ea typeface="微软雅黑" panose="020B0503020204020204" pitchFamily="34" charset="-122"/>
                        <a:sym typeface="微软雅黑" panose="020B0503020204020204" pitchFamily="34" charset="-122"/>
                      </a:endParaRP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微软雅黑" panose="020B0503020204020204" pitchFamily="34" charset="-122"/>
                          <a:sym typeface="微软雅黑" panose="020B0503020204020204" pitchFamily="34" charset="-122"/>
                        </a:rPr>
                        <a:t>100</a:t>
                      </a: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微软雅黑" panose="020B0503020204020204" pitchFamily="34" charset="-122"/>
                          <a:sym typeface="微软雅黑" panose="020B0503020204020204" pitchFamily="34" charset="-122"/>
                        </a:rPr>
                        <a:t>20</a:t>
                      </a: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微软雅黑" panose="020B0503020204020204" pitchFamily="34" charset="-122"/>
                          <a:sym typeface="微软雅黑" panose="020B0503020204020204" pitchFamily="34" charset="-122"/>
                        </a:rPr>
                        <a:t>2</a:t>
                      </a:r>
                      <a:r>
                        <a:rPr kumimoji="0" lang="zh-CN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微软雅黑" panose="020B0503020204020204" pitchFamily="34" charset="-122"/>
                          <a:sym typeface="微软雅黑" panose="020B0503020204020204" pitchFamily="34" charset="-122"/>
                        </a:rPr>
                        <a:t>万</a:t>
                      </a: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微软雅黑" panose="020B0503020204020204" pitchFamily="34" charset="-122"/>
                          <a:sym typeface="微软雅黑" panose="020B0503020204020204" pitchFamily="34" charset="-122"/>
                        </a:rPr>
                        <a:t>开业活动</a:t>
                      </a: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黑体" panose="02010609060101010101" pitchFamily="2" charset="-122"/>
                        <a:ea typeface="微软雅黑" panose="020B0503020204020204" pitchFamily="34" charset="-122"/>
                        <a:sym typeface="微软雅黑" panose="020B0503020204020204" pitchFamily="34" charset="-122"/>
                      </a:endParaRP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微软雅黑" panose="020B0503020204020204" pitchFamily="34" charset="-122"/>
                          <a:sym typeface="微软雅黑" panose="020B0503020204020204" pitchFamily="34" charset="-122"/>
                        </a:rPr>
                        <a:t>100</a:t>
                      </a: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微软雅黑" panose="020B0503020204020204" pitchFamily="34" charset="-122"/>
                          <a:sym typeface="微软雅黑" panose="020B0503020204020204" pitchFamily="34" charset="-122"/>
                        </a:rPr>
                        <a:t>10</a:t>
                      </a: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微软雅黑" panose="020B0503020204020204" pitchFamily="34" charset="-122"/>
                          <a:sym typeface="微软雅黑" panose="020B0503020204020204" pitchFamily="34" charset="-122"/>
                        </a:rPr>
                        <a:t>4</a:t>
                      </a:r>
                      <a:r>
                        <a:rPr kumimoji="0" lang="zh-CN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微软雅黑" panose="020B0503020204020204" pitchFamily="34" charset="-122"/>
                          <a:sym typeface="微软雅黑" panose="020B0503020204020204" pitchFamily="34" charset="-122"/>
                        </a:rPr>
                        <a:t>万</a:t>
                      </a: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微软雅黑" panose="020B0503020204020204" pitchFamily="34" charset="-122"/>
                          <a:sym typeface="微软雅黑" panose="020B0503020204020204" pitchFamily="34" charset="-122"/>
                        </a:rPr>
                        <a:t>外拓活动</a:t>
                      </a: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黑体" panose="02010609060101010101" pitchFamily="2" charset="-122"/>
                        <a:ea typeface="微软雅黑" panose="020B0503020204020204" pitchFamily="34" charset="-122"/>
                        <a:sym typeface="微软雅黑" panose="020B0503020204020204" pitchFamily="34" charset="-122"/>
                      </a:endParaRP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微软雅黑" panose="020B0503020204020204" pitchFamily="34" charset="-122"/>
                          <a:sym typeface="微软雅黑" panose="020B0503020204020204" pitchFamily="34" charset="-122"/>
                        </a:rPr>
                        <a:t>100</a:t>
                      </a: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微软雅黑" panose="020B0503020204020204" pitchFamily="34" charset="-122"/>
                          <a:sym typeface="微软雅黑" panose="020B0503020204020204" pitchFamily="34" charset="-122"/>
                        </a:rPr>
                        <a:t>10</a:t>
                      </a: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微软雅黑" panose="020B0503020204020204" pitchFamily="34" charset="-122"/>
                          <a:sym typeface="微软雅黑" panose="020B0503020204020204" pitchFamily="34" charset="-122"/>
                        </a:rPr>
                        <a:t>2</a:t>
                      </a:r>
                      <a:r>
                        <a:rPr kumimoji="0" lang="zh-CN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微软雅黑" panose="020B0503020204020204" pitchFamily="34" charset="-122"/>
                          <a:sym typeface="微软雅黑" panose="020B0503020204020204" pitchFamily="34" charset="-122"/>
                        </a:rPr>
                        <a:t>万</a:t>
                      </a: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49798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微软雅黑" panose="020B0503020204020204" pitchFamily="34" charset="-122"/>
                          <a:sym typeface="微软雅黑" panose="020B0503020204020204" pitchFamily="34" charset="-122"/>
                        </a:rPr>
                        <a:t>保客活动</a:t>
                      </a: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黑体" panose="02010609060101010101" pitchFamily="2" charset="-122"/>
                        <a:ea typeface="微软雅黑" panose="020B0503020204020204" pitchFamily="34" charset="-122"/>
                        <a:sym typeface="微软雅黑" panose="020B0503020204020204" pitchFamily="34" charset="-122"/>
                      </a:endParaRP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微软雅黑" panose="020B0503020204020204" pitchFamily="34" charset="-122"/>
                          <a:sym typeface="微软雅黑" panose="020B0503020204020204" pitchFamily="34" charset="-122"/>
                        </a:rPr>
                        <a:t>100</a:t>
                      </a: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微软雅黑" panose="020B0503020204020204" pitchFamily="34" charset="-122"/>
                          <a:sym typeface="微软雅黑" panose="020B0503020204020204" pitchFamily="34" charset="-122"/>
                        </a:rPr>
                        <a:t>10</a:t>
                      </a: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微软雅黑" panose="020B0503020204020204" pitchFamily="34" charset="-122"/>
                          <a:sym typeface="微软雅黑" panose="020B0503020204020204" pitchFamily="34" charset="-122"/>
                        </a:rPr>
                        <a:t>3</a:t>
                      </a:r>
                      <a:r>
                        <a:rPr kumimoji="0" lang="zh-CN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微软雅黑" panose="020B0503020204020204" pitchFamily="34" charset="-122"/>
                          <a:sym typeface="微软雅黑" panose="020B0503020204020204" pitchFamily="34" charset="-122"/>
                        </a:rPr>
                        <a:t>万</a:t>
                      </a: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微软雅黑" panose="020B0503020204020204" pitchFamily="34" charset="-122"/>
                          <a:sym typeface="微软雅黑" panose="020B0503020204020204" pitchFamily="34" charset="-122"/>
                        </a:rPr>
                        <a:t>保客活动</a:t>
                      </a: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黑体" panose="02010609060101010101" pitchFamily="2" charset="-122"/>
                        <a:ea typeface="微软雅黑" panose="020B0503020204020204" pitchFamily="34" charset="-122"/>
                        <a:sym typeface="微软雅黑" panose="020B0503020204020204" pitchFamily="34" charset="-122"/>
                      </a:endParaRP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微软雅黑" panose="020B0503020204020204" pitchFamily="34" charset="-122"/>
                          <a:sym typeface="微软雅黑" panose="020B0503020204020204" pitchFamily="34" charset="-122"/>
                        </a:rPr>
                        <a:t>100</a:t>
                      </a: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微软雅黑" panose="020B0503020204020204" pitchFamily="34" charset="-122"/>
                          <a:sym typeface="微软雅黑" panose="020B0503020204020204" pitchFamily="34" charset="-122"/>
                        </a:rPr>
                        <a:t>10</a:t>
                      </a: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微软雅黑" panose="020B0503020204020204" pitchFamily="34" charset="-122"/>
                          <a:sym typeface="微软雅黑" panose="020B0503020204020204" pitchFamily="34" charset="-122"/>
                        </a:rPr>
                        <a:t>2</a:t>
                      </a:r>
                      <a:r>
                        <a:rPr kumimoji="0" lang="zh-CN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微软雅黑" panose="020B0503020204020204" pitchFamily="34" charset="-122"/>
                          <a:sym typeface="微软雅黑" panose="020B0503020204020204" pitchFamily="34" charset="-122"/>
                        </a:rPr>
                        <a:t>万</a:t>
                      </a: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微软雅黑" panose="020B0503020204020204" pitchFamily="34" charset="-122"/>
                          <a:sym typeface="微软雅黑" panose="020B0503020204020204" pitchFamily="34" charset="-122"/>
                        </a:rPr>
                        <a:t>店端活动</a:t>
                      </a: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黑体" panose="02010609060101010101" pitchFamily="2" charset="-122"/>
                        <a:ea typeface="微软雅黑" panose="020B0503020204020204" pitchFamily="34" charset="-122"/>
                        <a:sym typeface="微软雅黑" panose="020B0503020204020204" pitchFamily="34" charset="-122"/>
                      </a:endParaRP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微软雅黑" panose="020B0503020204020204" pitchFamily="34" charset="-122"/>
                          <a:sym typeface="微软雅黑" panose="020B0503020204020204" pitchFamily="34" charset="-122"/>
                        </a:rPr>
                        <a:t>50</a:t>
                      </a: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微软雅黑" panose="020B0503020204020204" pitchFamily="34" charset="-122"/>
                          <a:sym typeface="微软雅黑" panose="020B0503020204020204" pitchFamily="34" charset="-122"/>
                        </a:rPr>
                        <a:t>20</a:t>
                      </a: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微软雅黑" panose="020B0503020204020204" pitchFamily="34" charset="-122"/>
                          <a:sym typeface="微软雅黑" panose="020B0503020204020204" pitchFamily="34" charset="-122"/>
                        </a:rPr>
                        <a:t>3</a:t>
                      </a:r>
                      <a:r>
                        <a:rPr kumimoji="0" lang="zh-CN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微软雅黑" panose="020B0503020204020204" pitchFamily="34" charset="-122"/>
                          <a:sym typeface="微软雅黑" panose="020B0503020204020204" pitchFamily="34" charset="-122"/>
                        </a:rPr>
                        <a:t>万</a:t>
                      </a: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8288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微软雅黑" panose="020B0503020204020204" pitchFamily="34" charset="-122"/>
                          <a:sym typeface="微软雅黑" panose="020B0503020204020204" pitchFamily="34" charset="-122"/>
                        </a:rPr>
                        <a:t>社区广告</a:t>
                      </a: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黑体" panose="02010609060101010101" pitchFamily="2" charset="-122"/>
                        <a:ea typeface="微软雅黑" panose="020B0503020204020204" pitchFamily="34" charset="-122"/>
                        <a:sym typeface="微软雅黑" panose="020B0503020204020204" pitchFamily="34" charset="-122"/>
                      </a:endParaRP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微软雅黑" panose="020B0503020204020204" pitchFamily="34" charset="-122"/>
                          <a:sym typeface="微软雅黑" panose="020B0503020204020204" pitchFamily="34" charset="-122"/>
                        </a:rPr>
                        <a:t>200</a:t>
                      </a: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微软雅黑" panose="020B0503020204020204" pitchFamily="34" charset="-122"/>
                          <a:sym typeface="微软雅黑" panose="020B0503020204020204" pitchFamily="34" charset="-122"/>
                        </a:rPr>
                        <a:t>20</a:t>
                      </a: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微软雅黑" panose="020B0503020204020204" pitchFamily="34" charset="-122"/>
                          <a:sym typeface="微软雅黑" panose="020B0503020204020204" pitchFamily="34" charset="-122"/>
                        </a:rPr>
                        <a:t>3</a:t>
                      </a:r>
                      <a:r>
                        <a:rPr kumimoji="0" lang="zh-CN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微软雅黑" panose="020B0503020204020204" pitchFamily="34" charset="-122"/>
                          <a:sym typeface="微软雅黑" panose="020B0503020204020204" pitchFamily="34" charset="-122"/>
                        </a:rPr>
                        <a:t>万</a:t>
                      </a: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微软雅黑" panose="020B0503020204020204" pitchFamily="34" charset="-122"/>
                          <a:sym typeface="微软雅黑" panose="020B0503020204020204" pitchFamily="34" charset="-122"/>
                        </a:rPr>
                        <a:t>外拓活动</a:t>
                      </a: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黑体" panose="02010609060101010101" pitchFamily="2" charset="-122"/>
                        <a:ea typeface="微软雅黑" panose="020B0503020204020204" pitchFamily="34" charset="-122"/>
                        <a:sym typeface="微软雅黑" panose="020B0503020204020204" pitchFamily="34" charset="-122"/>
                      </a:endParaRP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微软雅黑" panose="020B0503020204020204" pitchFamily="34" charset="-122"/>
                          <a:sym typeface="微软雅黑" panose="020B0503020204020204" pitchFamily="34" charset="-122"/>
                        </a:rPr>
                        <a:t>100</a:t>
                      </a: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微软雅黑" panose="020B0503020204020204" pitchFamily="34" charset="-122"/>
                          <a:sym typeface="微软雅黑" panose="020B0503020204020204" pitchFamily="34" charset="-122"/>
                        </a:rPr>
                        <a:t>10</a:t>
                      </a: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微软雅黑" panose="020B0503020204020204" pitchFamily="34" charset="-122"/>
                          <a:sym typeface="微软雅黑" panose="020B0503020204020204" pitchFamily="34" charset="-122"/>
                        </a:rPr>
                        <a:t>2</a:t>
                      </a:r>
                      <a:r>
                        <a:rPr kumimoji="0" lang="zh-CN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微软雅黑" panose="020B0503020204020204" pitchFamily="34" charset="-122"/>
                          <a:sym typeface="微软雅黑" panose="020B0503020204020204" pitchFamily="34" charset="-122"/>
                        </a:rPr>
                        <a:t>万</a:t>
                      </a: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黑体" panose="02010609060101010101" pitchFamily="2" charset="-122"/>
                        <a:ea typeface="微软雅黑" panose="020B0503020204020204" pitchFamily="34" charset="-122"/>
                        <a:sym typeface="微软雅黑" panose="020B0503020204020204" pitchFamily="34" charset="-122"/>
                      </a:endParaRP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黑体" panose="02010609060101010101" pitchFamily="2" charset="-122"/>
                        <a:ea typeface="微软雅黑" panose="020B0503020204020204" pitchFamily="34" charset="-122"/>
                        <a:sym typeface="微软雅黑" panose="020B0503020204020204" pitchFamily="34" charset="-122"/>
                      </a:endParaRP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黑体" panose="02010609060101010101" pitchFamily="2" charset="-122"/>
                        <a:ea typeface="微软雅黑" panose="020B0503020204020204" pitchFamily="34" charset="-122"/>
                        <a:sym typeface="微软雅黑" panose="020B0503020204020204" pitchFamily="34" charset="-122"/>
                      </a:endParaRP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黑体" panose="02010609060101010101" pitchFamily="2" charset="-122"/>
                        <a:ea typeface="微软雅黑" panose="020B0503020204020204" pitchFamily="34" charset="-122"/>
                        <a:sym typeface="微软雅黑" panose="020B0503020204020204" pitchFamily="34" charset="-122"/>
                      </a:endParaRP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黑体" panose="02010609060101010101" pitchFamily="2" charset="-122"/>
                        <a:ea typeface="微软雅黑" panose="020B0503020204020204" pitchFamily="34" charset="-122"/>
                        <a:sym typeface="微软雅黑" panose="020B0503020204020204" pitchFamily="34" charset="-122"/>
                      </a:endParaRP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8288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黑体" panose="02010609060101010101" pitchFamily="2" charset="-122"/>
                        <a:ea typeface="微软雅黑" panose="020B0503020204020204" pitchFamily="34" charset="-122"/>
                        <a:sym typeface="微软雅黑" panose="020B0503020204020204" pitchFamily="34" charset="-122"/>
                      </a:endParaRP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黑体" panose="02010609060101010101" pitchFamily="2" charset="-122"/>
                        <a:ea typeface="微软雅黑" panose="020B0503020204020204" pitchFamily="34" charset="-122"/>
                        <a:sym typeface="微软雅黑" panose="020B0503020204020204" pitchFamily="34" charset="-122"/>
                      </a:endParaRP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zh-CN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黑体" panose="02010609060101010101" pitchFamily="2" charset="-122"/>
                        <a:ea typeface="微软雅黑" panose="020B0503020204020204" pitchFamily="34" charset="-122"/>
                        <a:sym typeface="微软雅黑" panose="020B0503020204020204" pitchFamily="34" charset="-122"/>
                      </a:endParaRP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zh-CN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黑体" panose="02010609060101010101" pitchFamily="2" charset="-122"/>
                        <a:ea typeface="微软雅黑" panose="020B0503020204020204" pitchFamily="34" charset="-122"/>
                        <a:sym typeface="微软雅黑" panose="020B0503020204020204" pitchFamily="34" charset="-122"/>
                      </a:endParaRP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黑体" panose="02010609060101010101" pitchFamily="2" charset="-122"/>
                        <a:ea typeface="微软雅黑" panose="020B0503020204020204" pitchFamily="34" charset="-122"/>
                        <a:sym typeface="微软雅黑" panose="020B0503020204020204" pitchFamily="34" charset="-122"/>
                      </a:endParaRP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黑体" panose="02010609060101010101" pitchFamily="2" charset="-122"/>
                        <a:ea typeface="微软雅黑" panose="020B0503020204020204" pitchFamily="34" charset="-122"/>
                        <a:sym typeface="微软雅黑" panose="020B0503020204020204" pitchFamily="34" charset="-122"/>
                      </a:endParaRP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黑体" panose="02010609060101010101" pitchFamily="2" charset="-122"/>
                        <a:ea typeface="微软雅黑" panose="020B0503020204020204" pitchFamily="34" charset="-122"/>
                        <a:sym typeface="微软雅黑" panose="020B0503020204020204" pitchFamily="34" charset="-122"/>
                      </a:endParaRP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黑体" panose="02010609060101010101" pitchFamily="2" charset="-122"/>
                        <a:ea typeface="微软雅黑" panose="020B0503020204020204" pitchFamily="34" charset="-122"/>
                        <a:sym typeface="微软雅黑" panose="020B0503020204020204" pitchFamily="34" charset="-122"/>
                      </a:endParaRP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黑体" panose="02010609060101010101" pitchFamily="2" charset="-122"/>
                        <a:ea typeface="微软雅黑" panose="020B0503020204020204" pitchFamily="34" charset="-122"/>
                        <a:sym typeface="微软雅黑" panose="020B0503020204020204" pitchFamily="34" charset="-122"/>
                      </a:endParaRP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黑体" panose="02010609060101010101" pitchFamily="2" charset="-122"/>
                        <a:ea typeface="微软雅黑" panose="020B0503020204020204" pitchFamily="34" charset="-122"/>
                        <a:sym typeface="微软雅黑" panose="020B0503020204020204" pitchFamily="34" charset="-122"/>
                      </a:endParaRP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黑体" panose="02010609060101010101" pitchFamily="2" charset="-122"/>
                        <a:ea typeface="微软雅黑" panose="020B0503020204020204" pitchFamily="34" charset="-122"/>
                        <a:sym typeface="微软雅黑" panose="020B0503020204020204" pitchFamily="34" charset="-122"/>
                      </a:endParaRP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黑体" panose="02010609060101010101" pitchFamily="2" charset="-122"/>
                        <a:ea typeface="微软雅黑" panose="020B0503020204020204" pitchFamily="34" charset="-122"/>
                        <a:sym typeface="微软雅黑" panose="020B0503020204020204" pitchFamily="34" charset="-122"/>
                      </a:endParaRP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黑体" panose="02010609060101010101" pitchFamily="2" charset="-122"/>
                        <a:ea typeface="微软雅黑" panose="020B0503020204020204" pitchFamily="34" charset="-122"/>
                        <a:sym typeface="微软雅黑" panose="020B0503020204020204" pitchFamily="34" charset="-122"/>
                      </a:endParaRP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黑体" panose="02010609060101010101" pitchFamily="2" charset="-122"/>
                        <a:ea typeface="微软雅黑" panose="020B0503020204020204" pitchFamily="34" charset="-122"/>
                        <a:sym typeface="微软雅黑" panose="020B0503020204020204" pitchFamily="34" charset="-122"/>
                      </a:endParaRP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1pPr>
                      <a:lvl2pPr marL="742950" indent="-28575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2pPr>
                      <a:lvl3pPr marL="11430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3pPr>
                      <a:lvl4pPr marL="16002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4pPr>
                      <a:lvl5pPr marL="2057400" indent="-228600">
                        <a:lnSpc>
                          <a:spcPct val="120000"/>
                        </a:lnSpc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5pPr>
                      <a:lvl6pPr marL="25146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6pPr>
                      <a:lvl7pPr marL="29718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7pPr>
                      <a:lvl8pPr marL="34290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8pPr>
                      <a:lvl9pPr marL="3886200" indent="-228600" eaLnBrk="0" fontAlgn="base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华文细黑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黑体" panose="02010609060101010101" pitchFamily="2" charset="-122"/>
                        <a:ea typeface="微软雅黑" panose="020B0503020204020204" pitchFamily="34" charset="-122"/>
                        <a:sym typeface="微软雅黑" panose="020B0503020204020204" pitchFamily="34" charset="-122"/>
                      </a:endParaRPr>
                    </a:p>
                  </a:txBody>
                  <a:tcPr marL="6273" marR="6273" marT="6273" marB="62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  <p:sp>
        <p:nvSpPr>
          <p:cNvPr id="38117" name="矩形 1"/>
          <p:cNvSpPr txBox="1">
            <a:spLocks noChangeArrowheads="1"/>
          </p:cNvSpPr>
          <p:nvPr/>
        </p:nvSpPr>
        <p:spPr bwMode="auto">
          <a:xfrm>
            <a:off x="568325" y="6089650"/>
            <a:ext cx="7631113" cy="458788"/>
          </a:xfrm>
          <a:prstGeom prst="rect">
            <a:avLst/>
          </a:prstGeom>
          <a:noFill/>
          <a:ln w="12700">
            <a:noFill/>
            <a:miter lim="400000"/>
          </a:ln>
        </p:spPr>
        <p:txBody>
          <a:bodyPr lIns="45719" rIns="45719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b="1"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计划开业三个月内投入推广费用</a:t>
            </a:r>
            <a:r>
              <a:rPr lang="en-US" altLang="zh-CN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113</a:t>
            </a:r>
            <a:r>
              <a:rPr lang="zh-CN" altLang="zh-CN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万</a:t>
            </a:r>
            <a:r>
              <a:rPr lang="zh-CN" altLang="zh-CN" b="1"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，其中线上</a:t>
            </a:r>
            <a:r>
              <a:rPr lang="en-US" altLang="zh-CN" b="1"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90</a:t>
            </a:r>
            <a:r>
              <a:rPr lang="zh-CN" altLang="zh-CN" b="1"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万，线下</a:t>
            </a:r>
            <a:r>
              <a:rPr lang="en-US" altLang="zh-CN" b="1"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23</a:t>
            </a:r>
            <a:r>
              <a:rPr lang="zh-CN" altLang="zh-CN" b="1"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万</a:t>
            </a:r>
          </a:p>
        </p:txBody>
      </p:sp>
      <p:sp>
        <p:nvSpPr>
          <p:cNvPr id="9" name="矩形 8"/>
          <p:cNvSpPr/>
          <p:nvPr/>
        </p:nvSpPr>
        <p:spPr>
          <a:xfrm>
            <a:off x="3286125" y="39688"/>
            <a:ext cx="5857875" cy="46416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r">
              <a:lnSpc>
                <a:spcPct val="120000"/>
              </a:lnSpc>
              <a:spcAft>
                <a:spcPts val="0"/>
              </a:spcAft>
              <a:defRPr/>
            </a:pPr>
            <a:r>
              <a:rPr lang="zh-CN" altLang="en-US" sz="22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四、营销策略、计划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矩形 3"/>
          <p:cNvSpPr>
            <a:spLocks noChangeArrowheads="1"/>
          </p:cNvSpPr>
          <p:nvPr/>
        </p:nvSpPr>
        <p:spPr bwMode="auto">
          <a:xfrm>
            <a:off x="71406" y="642918"/>
            <a:ext cx="3536546" cy="36933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altLang="zh-CN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4.4</a:t>
            </a:r>
            <a:r>
              <a:rPr lang="zh-CN" altLang="en-US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渠道</a:t>
            </a:r>
            <a:r>
              <a:rPr lang="zh-CN" altLang="en-US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布局计划（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二网布局）</a:t>
            </a:r>
          </a:p>
        </p:txBody>
      </p:sp>
      <p:sp>
        <p:nvSpPr>
          <p:cNvPr id="79875" name="TextBox 5"/>
          <p:cNvSpPr txBox="1">
            <a:spLocks noChangeArrowheads="1"/>
          </p:cNvSpPr>
          <p:nvPr/>
        </p:nvSpPr>
        <p:spPr bwMode="auto">
          <a:xfrm>
            <a:off x="142845" y="1071546"/>
            <a:ext cx="8677306" cy="5742004"/>
          </a:xfrm>
          <a:prstGeom prst="rect">
            <a:avLst/>
          </a:prstGeom>
          <a:noFill/>
          <a:ln w="9525">
            <a:solidFill>
              <a:schemeClr val="tx1"/>
            </a:solidFill>
            <a:prstDash val="lgDash"/>
            <a:miter lim="800000"/>
          </a:ln>
        </p:spPr>
        <p:txBody>
          <a:bodyPr/>
          <a:lstStyle/>
          <a:p>
            <a:pPr eaLnBrk="1" hangingPunct="1">
              <a:lnSpc>
                <a:spcPct val="150000"/>
              </a:lnSpc>
            </a:pPr>
            <a:endParaRPr lang="en-US" altLang="zh-CN" sz="16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79877" name="图片 1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596" y="1142984"/>
            <a:ext cx="3370262" cy="318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3" name="TextBox 6"/>
          <p:cNvSpPr txBox="1">
            <a:spLocks noChangeArrowheads="1"/>
          </p:cNvSpPr>
          <p:nvPr/>
        </p:nvSpPr>
        <p:spPr bwMode="auto">
          <a:xfrm>
            <a:off x="4143372" y="2360524"/>
            <a:ext cx="3857652" cy="138499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zh-CN" sz="1400" b="1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1、</a:t>
            </a:r>
            <a:r>
              <a:rPr lang="zh-CN" altLang="en-US" sz="1400" b="1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在不破坏原有老店渠道布局的情况下，做到有汽贸的地方就有我们的铺车，开始</a:t>
            </a:r>
            <a:r>
              <a:rPr lang="en-US" altLang="zh-CN" sz="1400" b="1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5</a:t>
            </a:r>
            <a:r>
              <a:rPr lang="zh-CN" altLang="en-US" sz="1400" b="1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家二网；</a:t>
            </a:r>
            <a:endParaRPr lang="zh-CN" altLang="zh-CN" sz="1400" b="1" dirty="0" smtClean="0">
              <a:latin typeface="微软雅黑" panose="020B0503020204020204" pitchFamily="34" charset="-122"/>
              <a:ea typeface="微软雅黑" panose="020B0503020204020204" pitchFamily="34" charset="-122"/>
              <a:sym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zh-CN" sz="1400" b="1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2、</a:t>
            </a:r>
            <a:r>
              <a:rPr lang="zh-CN" altLang="en-US" sz="1400" b="1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在外来人口比较密集的乡镇开设专营店；</a:t>
            </a:r>
            <a:endParaRPr lang="zh-CN" altLang="zh-CN" sz="1400" b="1" dirty="0" smtClean="0">
              <a:latin typeface="微软雅黑" panose="020B0503020204020204" pitchFamily="34" charset="-122"/>
              <a:ea typeface="微软雅黑" panose="020B0503020204020204" pitchFamily="34" charset="-122"/>
              <a:sym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400" b="1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3</a:t>
            </a:r>
            <a:r>
              <a:rPr lang="zh-CN" altLang="en-US" sz="1400" b="1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、联络各地乡镇汽车维修点发展代理人模式</a:t>
            </a:r>
            <a:endParaRPr lang="zh-CN" altLang="zh-CN" sz="1400" b="1" dirty="0">
              <a:latin typeface="微软雅黑" panose="020B0503020204020204" pitchFamily="34" charset="-122"/>
              <a:ea typeface="微软雅黑" panose="020B0503020204020204" pitchFamily="34" charset="-122"/>
              <a:sym typeface="微软雅黑" panose="020B0503020204020204" pitchFamily="34" charset="-122"/>
            </a:endParaRPr>
          </a:p>
        </p:txBody>
      </p:sp>
      <p:sp>
        <p:nvSpPr>
          <p:cNvPr id="28708" name="文本占位符 3"/>
          <p:cNvSpPr txBox="1">
            <a:spLocks noChangeArrowheads="1"/>
          </p:cNvSpPr>
          <p:nvPr/>
        </p:nvSpPr>
        <p:spPr bwMode="auto">
          <a:xfrm>
            <a:off x="4143372" y="1500174"/>
            <a:ext cx="4000528" cy="8486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cene3d>
              <a:camera prst="orthographicFront"/>
              <a:lightRig rig="threePt" dir="t"/>
            </a:scene3d>
          </a:bodyPr>
          <a:lstStyle>
            <a:lvl1pPr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20000"/>
              </a:spcBef>
              <a:defRPr/>
            </a:pPr>
            <a:r>
              <a:rPr lang="zh-CN" altLang="en-US" sz="1600" b="1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宋体" panose="02010600030101010101" pitchFamily="2" charset="-122"/>
              </a:rPr>
              <a:t>二</a:t>
            </a:r>
            <a:r>
              <a:rPr lang="zh-CN" altLang="en-US" sz="1600" b="1" dirty="0" smtClean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宋体" panose="02010600030101010101" pitchFamily="2" charset="-122"/>
              </a:rPr>
              <a:t>网开拓及运营管理策略：</a:t>
            </a:r>
            <a:endParaRPr lang="zh-CN" altLang="en-US" sz="1600" b="1" dirty="0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宋体" panose="02010600030101010101" pitchFamily="2" charset="-122"/>
            </a:endParaRPr>
          </a:p>
        </p:txBody>
      </p:sp>
      <p:graphicFrame>
        <p:nvGraphicFramePr>
          <p:cNvPr id="3" name="表格 2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357158" y="4785040"/>
          <a:ext cx="8358245" cy="1930108"/>
        </p:xfrm>
        <a:graphic>
          <a:graphicData uri="http://schemas.openxmlformats.org/drawingml/2006/table">
            <a:tbl>
              <a:tblPr/>
              <a:tblGrid>
                <a:gridCol w="17161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284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300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218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059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3547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7297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区县名</a:t>
                      </a:r>
                    </a:p>
                  </a:txBody>
                  <a:tcPr marL="91446" marR="91446" marT="45688" marB="4568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柳城县</a:t>
                      </a:r>
                    </a:p>
                  </a:txBody>
                  <a:tcPr marL="91446" marR="91446" marT="45688" marB="4568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鹿寨县</a:t>
                      </a:r>
                    </a:p>
                  </a:txBody>
                  <a:tcPr marL="91446" marR="91446" marT="45688" marB="4568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融安县</a:t>
                      </a:r>
                    </a:p>
                  </a:txBody>
                  <a:tcPr marL="91446" marR="91446" marT="45688" marB="4568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融水县</a:t>
                      </a:r>
                    </a:p>
                  </a:txBody>
                  <a:tcPr marL="91446" marR="91446" marT="45688" marB="4568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三江县</a:t>
                      </a:r>
                    </a:p>
                  </a:txBody>
                  <a:tcPr marL="91446" marR="91446" marT="45688" marB="4568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297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人口数量（万）</a:t>
                      </a:r>
                    </a:p>
                  </a:txBody>
                  <a:tcPr marL="91446" marR="91446" marT="45688" marB="4568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B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80</a:t>
                      </a:r>
                    </a:p>
                  </a:txBody>
                  <a:tcPr marL="91446" marR="91446" marT="45688" marB="4568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B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60</a:t>
                      </a:r>
                    </a:p>
                  </a:txBody>
                  <a:tcPr marL="91446" marR="91446" marT="45688" marB="4568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B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49</a:t>
                      </a:r>
                    </a:p>
                  </a:txBody>
                  <a:tcPr marL="91446" marR="91446" marT="45688" marB="4568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B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56</a:t>
                      </a:r>
                    </a:p>
                  </a:txBody>
                  <a:tcPr marL="91446" marR="91446" marT="45688" marB="4568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B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45</a:t>
                      </a:r>
                    </a:p>
                  </a:txBody>
                  <a:tcPr marL="91446" marR="91446" marT="45688" marB="4568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B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297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二网类型</a:t>
                      </a:r>
                    </a:p>
                  </a:txBody>
                  <a:tcPr marL="91446" marR="91446" marT="45688" marB="4568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B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专营店</a:t>
                      </a:r>
                      <a:endParaRPr kumimoji="0" lang="en-US" altLang="zh-CN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91446" marR="91446" marT="45688" marB="4568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B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二网</a:t>
                      </a:r>
                      <a:endParaRPr kumimoji="0" lang="en-US" altLang="zh-CN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91446" marR="91446" marT="45688" marB="4568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B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二网</a:t>
                      </a:r>
                      <a:endParaRPr kumimoji="0" lang="en-US" altLang="zh-CN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91446" marR="91446" marT="45688" marB="4568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B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二网</a:t>
                      </a:r>
                      <a:endParaRPr kumimoji="0" lang="en-US" altLang="zh-CN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91446" marR="91446" marT="45688" marB="4568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B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二网</a:t>
                      </a:r>
                      <a:endParaRPr kumimoji="0" lang="en-US" altLang="zh-CN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91446" marR="91446" marT="45688" marB="4568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B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297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数量</a:t>
                      </a:r>
                    </a:p>
                  </a:txBody>
                  <a:tcPr marL="91446" marR="91446" marT="45688" marB="4568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B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</a:t>
                      </a:r>
                    </a:p>
                  </a:txBody>
                  <a:tcPr marL="91446" marR="91446" marT="45688" marB="4568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B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</a:t>
                      </a:r>
                    </a:p>
                  </a:txBody>
                  <a:tcPr marL="91446" marR="91446" marT="45688" marB="4568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B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</a:t>
                      </a:r>
                    </a:p>
                  </a:txBody>
                  <a:tcPr marL="91446" marR="91446" marT="45688" marB="4568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B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</a:t>
                      </a:r>
                    </a:p>
                  </a:txBody>
                  <a:tcPr marL="91446" marR="91446" marT="45688" marB="4568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B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</a:t>
                      </a:r>
                    </a:p>
                  </a:txBody>
                  <a:tcPr marL="91446" marR="91446" marT="45688" marB="4568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B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566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开发方式</a:t>
                      </a:r>
                    </a:p>
                  </a:txBody>
                  <a:tcPr marL="91446" marR="91446" marT="45688" marB="4568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E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直营</a:t>
                      </a:r>
                    </a:p>
                  </a:txBody>
                  <a:tcPr marL="91446" marR="91446" marT="45688" marB="4568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E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合作</a:t>
                      </a:r>
                    </a:p>
                  </a:txBody>
                  <a:tcPr marL="91446" marR="91446" marT="45688" marB="4568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E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合作</a:t>
                      </a:r>
                    </a:p>
                  </a:txBody>
                  <a:tcPr marL="91446" marR="91446" marT="45688" marB="4568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E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合作</a:t>
                      </a:r>
                    </a:p>
                  </a:txBody>
                  <a:tcPr marL="91446" marR="91446" marT="45688" marB="4568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E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合作</a:t>
                      </a:r>
                    </a:p>
                  </a:txBody>
                  <a:tcPr marL="91446" marR="91446" marT="45688" marB="4568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E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6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计划开发时间</a:t>
                      </a:r>
                    </a:p>
                  </a:txBody>
                  <a:tcPr marL="91446" marR="91446" marT="45688" marB="4568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B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黑体" panose="02010609060101010101" pitchFamily="2" charset="-122"/>
                        </a:rPr>
                        <a:t>2025</a:t>
                      </a:r>
                      <a:r>
                        <a:rPr kumimoji="0" lang="zh-CN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黑体" panose="02010609060101010101" pitchFamily="2" charset="-122"/>
                        </a:rPr>
                        <a:t>年</a:t>
                      </a:r>
                      <a:r>
                        <a:rPr kumimoji="0" lang="en-US" altLang="zh-CN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黑体" panose="02010609060101010101" pitchFamily="2" charset="-122"/>
                        </a:rPr>
                        <a:t>3</a:t>
                      </a:r>
                      <a:r>
                        <a:rPr kumimoji="0" lang="zh-CN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黑体" panose="02010609060101010101" pitchFamily="2" charset="-122"/>
                        </a:rPr>
                        <a:t>月</a:t>
                      </a:r>
                    </a:p>
                  </a:txBody>
                  <a:tcPr marL="91446" marR="91446" marT="45688" marB="4568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B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黑体" panose="02010609060101010101" pitchFamily="2" charset="-122"/>
                          <a:sym typeface="+mn-ea"/>
                        </a:rPr>
                        <a:t>2025</a:t>
                      </a:r>
                      <a:r>
                        <a:rPr kumimoji="0" lang="zh-CN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黑体" panose="02010609060101010101" pitchFamily="2" charset="-122"/>
                          <a:sym typeface="+mn-ea"/>
                        </a:rPr>
                        <a:t>年</a:t>
                      </a:r>
                      <a:r>
                        <a:rPr kumimoji="0" lang="en-US" altLang="zh-CN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黑体" panose="02010609060101010101" pitchFamily="2" charset="-122"/>
                          <a:sym typeface="+mn-ea"/>
                        </a:rPr>
                        <a:t>6</a:t>
                      </a:r>
                      <a:r>
                        <a:rPr kumimoji="0" lang="zh-CN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黑体" panose="02010609060101010101" pitchFamily="2" charset="-122"/>
                          <a:sym typeface="+mn-ea"/>
                        </a:rPr>
                        <a:t>月</a:t>
                      </a:r>
                    </a:p>
                  </a:txBody>
                  <a:tcPr marL="91446" marR="91446" marT="45688" marB="4568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B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黑体" panose="02010609060101010101" pitchFamily="2" charset="-122"/>
                          <a:sym typeface="+mn-ea"/>
                        </a:rPr>
                        <a:t>2025</a:t>
                      </a:r>
                      <a:r>
                        <a:rPr kumimoji="0" lang="zh-CN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黑体" panose="02010609060101010101" pitchFamily="2" charset="-122"/>
                          <a:sym typeface="+mn-ea"/>
                        </a:rPr>
                        <a:t>年</a:t>
                      </a:r>
                      <a:r>
                        <a:rPr kumimoji="0" lang="en-US" altLang="zh-CN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黑体" panose="02010609060101010101" pitchFamily="2" charset="-122"/>
                          <a:sym typeface="+mn-ea"/>
                        </a:rPr>
                        <a:t>12</a:t>
                      </a:r>
                      <a:r>
                        <a:rPr kumimoji="0" lang="zh-CN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黑体" panose="02010609060101010101" pitchFamily="2" charset="-122"/>
                          <a:sym typeface="+mn-ea"/>
                        </a:rPr>
                        <a:t>月</a:t>
                      </a:r>
                    </a:p>
                  </a:txBody>
                  <a:tcPr marL="91446" marR="91446" marT="45688" marB="4568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B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黑体" panose="02010609060101010101" pitchFamily="2" charset="-122"/>
                          <a:sym typeface="+mn-ea"/>
                        </a:rPr>
                        <a:t>2025</a:t>
                      </a:r>
                      <a:r>
                        <a:rPr kumimoji="0" lang="zh-CN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黑体" panose="02010609060101010101" pitchFamily="2" charset="-122"/>
                          <a:sym typeface="+mn-ea"/>
                        </a:rPr>
                        <a:t>年</a:t>
                      </a:r>
                      <a:r>
                        <a:rPr kumimoji="0" lang="en-US" altLang="zh-CN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黑体" panose="02010609060101010101" pitchFamily="2" charset="-122"/>
                          <a:sym typeface="+mn-ea"/>
                        </a:rPr>
                        <a:t>5</a:t>
                      </a:r>
                      <a:r>
                        <a:rPr kumimoji="0" lang="zh-CN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黑体" panose="02010609060101010101" pitchFamily="2" charset="-122"/>
                          <a:sym typeface="+mn-ea"/>
                        </a:rPr>
                        <a:t>月</a:t>
                      </a:r>
                    </a:p>
                  </a:txBody>
                  <a:tcPr marL="91446" marR="91446" marT="45688" marB="4568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B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黑体" panose="02010609060101010101" pitchFamily="2" charset="-122"/>
                          <a:sym typeface="+mn-ea"/>
                        </a:rPr>
                        <a:t>2025</a:t>
                      </a:r>
                      <a:r>
                        <a:rPr kumimoji="0" lang="zh-CN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黑体" panose="02010609060101010101" pitchFamily="2" charset="-122"/>
                          <a:sym typeface="+mn-ea"/>
                        </a:rPr>
                        <a:t>年</a:t>
                      </a:r>
                      <a:r>
                        <a:rPr kumimoji="0" lang="en-US" altLang="zh-CN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黑体" panose="02010609060101010101" pitchFamily="2" charset="-122"/>
                          <a:sym typeface="+mn-ea"/>
                        </a:rPr>
                        <a:t>8</a:t>
                      </a:r>
                      <a:r>
                        <a:rPr kumimoji="0" lang="zh-CN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黑体" panose="02010609060101010101" pitchFamily="2" charset="-122"/>
                          <a:sym typeface="+mn-ea"/>
                        </a:rPr>
                        <a:t>月</a:t>
                      </a:r>
                    </a:p>
                  </a:txBody>
                  <a:tcPr marL="91446" marR="91446" marT="45688" marB="4568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B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566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计划年销量目标</a:t>
                      </a:r>
                    </a:p>
                  </a:txBody>
                  <a:tcPr marL="91446" marR="91446" marT="45688" marB="4568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E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40</a:t>
                      </a:r>
                    </a:p>
                  </a:txBody>
                  <a:tcPr marL="91446" marR="91446" marT="45688" marB="4568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E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20</a:t>
                      </a:r>
                    </a:p>
                  </a:txBody>
                  <a:tcPr marL="91446" marR="91446" marT="45688" marB="4568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E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20</a:t>
                      </a:r>
                    </a:p>
                  </a:txBody>
                  <a:tcPr marL="91446" marR="91446" marT="45688" marB="4568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E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20</a:t>
                      </a:r>
                    </a:p>
                  </a:txBody>
                  <a:tcPr marL="91446" marR="91446" marT="45688" marB="4568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E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20</a:t>
                      </a:r>
                    </a:p>
                  </a:txBody>
                  <a:tcPr marL="91446" marR="91446" marT="45688" marB="4568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E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79925" name="Picture 5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28662" y="4286256"/>
            <a:ext cx="2009775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9926" name="Picture 5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071670" y="2500306"/>
            <a:ext cx="190500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9927" name="Picture 5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500298" y="3071810"/>
            <a:ext cx="190500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9928" name="Picture 5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00166" y="2000240"/>
            <a:ext cx="190500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9929" name="Picture 5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214546" y="1643050"/>
            <a:ext cx="190500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9931" name="Picture 59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85786" y="3286124"/>
            <a:ext cx="257175" cy="25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9" name="直接箭头连接符 18"/>
          <p:cNvCxnSpPr>
            <a:stCxn id="79931" idx="3"/>
          </p:cNvCxnSpPr>
          <p:nvPr/>
        </p:nvCxnSpPr>
        <p:spPr bwMode="auto">
          <a:xfrm>
            <a:off x="1042961" y="3414712"/>
            <a:ext cx="1100147" cy="22860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</p:spPr>
      </p:cxnSp>
      <p:pic>
        <p:nvPicPr>
          <p:cNvPr id="79932" name="Picture 60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000100" y="2786058"/>
            <a:ext cx="31432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22" name="直接箭头连接符 21"/>
          <p:cNvCxnSpPr>
            <a:stCxn id="79932" idx="3"/>
          </p:cNvCxnSpPr>
          <p:nvPr/>
        </p:nvCxnSpPr>
        <p:spPr bwMode="auto">
          <a:xfrm>
            <a:off x="1314425" y="2962271"/>
            <a:ext cx="400055" cy="252415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</p:spPr>
      </p:cxnSp>
      <p:sp>
        <p:nvSpPr>
          <p:cNvPr id="18" name="矩形 17"/>
          <p:cNvSpPr/>
          <p:nvPr/>
        </p:nvSpPr>
        <p:spPr>
          <a:xfrm>
            <a:off x="3286125" y="39688"/>
            <a:ext cx="5857875" cy="46416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r">
              <a:lnSpc>
                <a:spcPct val="120000"/>
              </a:lnSpc>
              <a:spcAft>
                <a:spcPts val="0"/>
              </a:spcAft>
              <a:defRPr/>
            </a:pPr>
            <a:r>
              <a:rPr lang="zh-CN" altLang="en-US" sz="22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四、营销策略、计划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矩形 3"/>
          <p:cNvSpPr>
            <a:spLocks noChangeArrowheads="1"/>
          </p:cNvSpPr>
          <p:nvPr/>
        </p:nvSpPr>
        <p:spPr bwMode="auto">
          <a:xfrm>
            <a:off x="71406" y="642918"/>
            <a:ext cx="2714644" cy="36933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altLang="zh-CN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4.5</a:t>
            </a:r>
            <a:r>
              <a:rPr lang="zh-CN" altLang="en-US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en-US" altLang="zh-CN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IDCC</a:t>
            </a:r>
            <a:r>
              <a:rPr lang="zh-CN" altLang="en-US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业务开展计划</a:t>
            </a:r>
            <a:endParaRPr lang="zh-CN" altLang="en-US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0901" name="文本框 1"/>
          <p:cNvSpPr txBox="1">
            <a:spLocks noChangeArrowheads="1"/>
          </p:cNvSpPr>
          <p:nvPr/>
        </p:nvSpPr>
        <p:spPr bwMode="auto">
          <a:xfrm>
            <a:off x="357158" y="1214422"/>
            <a:ext cx="1531188" cy="36933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）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运营计划</a:t>
            </a:r>
          </a:p>
        </p:txBody>
      </p:sp>
      <p:graphicFrame>
        <p:nvGraphicFramePr>
          <p:cNvPr id="7" name="表格 6"/>
          <p:cNvGraphicFramePr/>
          <p:nvPr>
            <p:custDataLst>
              <p:tags r:id="rId1"/>
            </p:custDataLst>
          </p:nvPr>
        </p:nvGraphicFramePr>
        <p:xfrm>
          <a:off x="673100" y="1776413"/>
          <a:ext cx="7797800" cy="122872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226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751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306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4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垂直媒体投放计划</a:t>
                      </a:r>
                    </a:p>
                  </a:txBody>
                  <a:tcPr marL="91433" marR="91433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40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汽车之家、易车网、懂车帝：投放</a:t>
                      </a:r>
                      <a:r>
                        <a:rPr lang="en-US" altLang="zh-CN" sz="140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12</a:t>
                      </a:r>
                      <a:r>
                        <a:rPr lang="zh-CN" altLang="en-US" sz="140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期，抖音开通直播</a:t>
                      </a:r>
                    </a:p>
                  </a:txBody>
                  <a:tcPr marL="91433" marR="91433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750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4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IDCC</a:t>
                      </a:r>
                      <a:r>
                        <a:rPr lang="zh-CN" altLang="en-US" sz="14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人员架构配置计划</a:t>
                      </a:r>
                    </a:p>
                  </a:txBody>
                  <a:tcPr marL="91433" marR="91433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4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一名主管，两名专员</a:t>
                      </a:r>
                    </a:p>
                  </a:txBody>
                  <a:tcPr marL="91433" marR="91433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816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4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其他</a:t>
                      </a:r>
                    </a:p>
                  </a:txBody>
                  <a:tcPr marL="91433" marR="91433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4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激励措施：有效线索奖励：1元/批，邀约到店：5元/批，成交：200元/台；</a:t>
                      </a:r>
                    </a:p>
                  </a:txBody>
                  <a:tcPr marL="91433" marR="91433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80916" name="文本框 7"/>
          <p:cNvSpPr txBox="1">
            <a:spLocks noChangeArrowheads="1"/>
          </p:cNvSpPr>
          <p:nvPr/>
        </p:nvSpPr>
        <p:spPr bwMode="auto">
          <a:xfrm>
            <a:off x="428596" y="3071810"/>
            <a:ext cx="1531188" cy="36933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）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运营目标</a:t>
            </a:r>
          </a:p>
        </p:txBody>
      </p:sp>
      <p:graphicFrame>
        <p:nvGraphicFramePr>
          <p:cNvPr id="9" name="表格 8"/>
          <p:cNvGraphicFramePr/>
          <p:nvPr>
            <p:custDataLst>
              <p:tags r:id="rId2"/>
            </p:custDataLst>
          </p:nvPr>
        </p:nvGraphicFramePr>
        <p:xfrm>
          <a:off x="681038" y="3559173"/>
          <a:ext cx="7781925" cy="11557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563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63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63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563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5638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7785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4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项目</a:t>
                      </a:r>
                      <a:endParaRPr lang="zh-CN" altLang="en-US" sz="14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4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线上集客目标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4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邀约到店率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4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线索成交率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4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销量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785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14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IDCC</a:t>
                      </a:r>
                      <a:r>
                        <a:rPr lang="zh-CN" altLang="en-US" sz="14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销售目标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14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900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14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40%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14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25%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14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225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0937" name="文本框 9"/>
          <p:cNvSpPr txBox="1">
            <a:spLocks noChangeArrowheads="1"/>
          </p:cNvSpPr>
          <p:nvPr/>
        </p:nvSpPr>
        <p:spPr bwMode="auto">
          <a:xfrm>
            <a:off x="500034" y="4929198"/>
            <a:ext cx="8207375" cy="107721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1.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利用网络集客作用，提高网推的能力和特性，提升网络关注度和美誉度宣传，从而增加网络线索。</a:t>
            </a:r>
          </a:p>
          <a:p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2.IDCC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和大客户部门协同作战，不仅要通过活动把客户邀约进来，也要充分利用好试驾车走出去，主动上门试驾，实现展厅的外延。</a:t>
            </a:r>
          </a:p>
        </p:txBody>
      </p:sp>
      <p:sp>
        <p:nvSpPr>
          <p:cNvPr id="11" name="矩形 10"/>
          <p:cNvSpPr/>
          <p:nvPr/>
        </p:nvSpPr>
        <p:spPr>
          <a:xfrm>
            <a:off x="3286125" y="39688"/>
            <a:ext cx="5857875" cy="46416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r">
              <a:lnSpc>
                <a:spcPct val="120000"/>
              </a:lnSpc>
              <a:spcAft>
                <a:spcPts val="0"/>
              </a:spcAft>
              <a:defRPr/>
            </a:pPr>
            <a:r>
              <a:rPr lang="zh-CN" altLang="en-US" sz="22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四、营销策略、计划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矩形 3"/>
          <p:cNvSpPr>
            <a:spLocks noChangeArrowheads="1"/>
          </p:cNvSpPr>
          <p:nvPr/>
        </p:nvSpPr>
        <p:spPr bwMode="auto">
          <a:xfrm>
            <a:off x="71406" y="642918"/>
            <a:ext cx="2382383" cy="36933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altLang="zh-CN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4.6</a:t>
            </a:r>
            <a:r>
              <a:rPr lang="zh-CN" altLang="en-US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大</a:t>
            </a:r>
            <a:r>
              <a:rPr lang="zh-CN" altLang="en-US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客户开拓计划</a:t>
            </a:r>
            <a:endParaRPr lang="zh-CN" altLang="en-US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1925" name="文本框 1"/>
          <p:cNvSpPr txBox="1">
            <a:spLocks noChangeArrowheads="1"/>
          </p:cNvSpPr>
          <p:nvPr/>
        </p:nvSpPr>
        <p:spPr bwMode="auto">
          <a:xfrm>
            <a:off x="285720" y="1142984"/>
            <a:ext cx="8572560" cy="181588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1.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建立专职大客户部门，利用公司本地社会资源优势，建立租车公司，政府企业单位等大客户档案，形成定期走访了解客户需求的工作要求，从培育大客户入手，建立长期稳定的合作关系。</a:t>
            </a:r>
          </a:p>
          <a:p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2.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制定大客户个性化服务套餐，针对不同大客户的需求 ，以定制服务满足客户需求，提高大客户忠诚度。</a:t>
            </a:r>
          </a:p>
          <a:p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3.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寻求异业合作，和当地驾校，商超，小区物业展开异业联合，加大外展集客活动，增加品牌，产品的曝光度。</a:t>
            </a:r>
          </a:p>
        </p:txBody>
      </p:sp>
      <p:graphicFrame>
        <p:nvGraphicFramePr>
          <p:cNvPr id="3" name="表格 2"/>
          <p:cNvGraphicFramePr/>
          <p:nvPr>
            <p:custDataLst>
              <p:tags r:id="rId1"/>
            </p:custDataLst>
          </p:nvPr>
        </p:nvGraphicFramePr>
        <p:xfrm>
          <a:off x="357158" y="3714750"/>
          <a:ext cx="8358248" cy="27146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95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95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95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895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78662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4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大客户类型</a:t>
                      </a:r>
                    </a:p>
                  </a:txBody>
                  <a:tcPr marL="91429" marR="91429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4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开发状况</a:t>
                      </a:r>
                    </a:p>
                  </a:txBody>
                  <a:tcPr marL="91429" marR="91429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4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意向客户目标</a:t>
                      </a:r>
                    </a:p>
                  </a:txBody>
                  <a:tcPr marL="91429" marR="91429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4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销量目标</a:t>
                      </a:r>
                    </a:p>
                  </a:txBody>
                  <a:tcPr marL="91429" marR="91429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8662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4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驾校</a:t>
                      </a:r>
                    </a:p>
                  </a:txBody>
                  <a:tcPr marL="91429" marR="91429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14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10</a:t>
                      </a:r>
                      <a:r>
                        <a:rPr lang="zh-CN" altLang="en-US" sz="14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家</a:t>
                      </a:r>
                    </a:p>
                  </a:txBody>
                  <a:tcPr marL="91429" marR="91429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14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20</a:t>
                      </a:r>
                      <a:r>
                        <a:rPr lang="zh-CN" altLang="en-US" sz="14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组</a:t>
                      </a:r>
                    </a:p>
                  </a:txBody>
                  <a:tcPr marL="91429" marR="91429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14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4</a:t>
                      </a:r>
                      <a:r>
                        <a:rPr lang="zh-CN" altLang="en-US" sz="14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台</a:t>
                      </a:r>
                    </a:p>
                  </a:txBody>
                  <a:tcPr marL="91429" marR="91429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8662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4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租车公司</a:t>
                      </a:r>
                    </a:p>
                  </a:txBody>
                  <a:tcPr marL="91429" marR="91429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14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5</a:t>
                      </a:r>
                      <a:r>
                        <a:rPr lang="zh-CN" altLang="en-US" sz="14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家</a:t>
                      </a:r>
                    </a:p>
                  </a:txBody>
                  <a:tcPr marL="91429" marR="91429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14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5</a:t>
                      </a:r>
                      <a:r>
                        <a:rPr lang="zh-CN" altLang="en-US" sz="14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组</a:t>
                      </a:r>
                    </a:p>
                  </a:txBody>
                  <a:tcPr marL="91429" marR="91429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14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5</a:t>
                      </a:r>
                      <a:r>
                        <a:rPr lang="zh-CN" altLang="en-US" sz="14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台</a:t>
                      </a:r>
                    </a:p>
                  </a:txBody>
                  <a:tcPr marL="91429" marR="91429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8662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4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政府企业单位</a:t>
                      </a:r>
                    </a:p>
                  </a:txBody>
                  <a:tcPr marL="91429" marR="91429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14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10</a:t>
                      </a:r>
                      <a:r>
                        <a:rPr lang="zh-CN" altLang="en-US" sz="14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家</a:t>
                      </a:r>
                    </a:p>
                  </a:txBody>
                  <a:tcPr marL="91429" marR="91429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14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20</a:t>
                      </a:r>
                      <a:r>
                        <a:rPr lang="zh-CN" altLang="en-US" sz="14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组</a:t>
                      </a:r>
                    </a:p>
                  </a:txBody>
                  <a:tcPr marL="91429" marR="91429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14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4</a:t>
                      </a:r>
                      <a:r>
                        <a:rPr lang="zh-CN" altLang="en-US" sz="14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台</a:t>
                      </a:r>
                    </a:p>
                  </a:txBody>
                  <a:tcPr marL="91429" marR="91429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矩形 5"/>
          <p:cNvSpPr/>
          <p:nvPr/>
        </p:nvSpPr>
        <p:spPr>
          <a:xfrm>
            <a:off x="3286125" y="39688"/>
            <a:ext cx="5857875" cy="46416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r">
              <a:lnSpc>
                <a:spcPct val="120000"/>
              </a:lnSpc>
              <a:spcAft>
                <a:spcPts val="0"/>
              </a:spcAft>
              <a:defRPr/>
            </a:pPr>
            <a:r>
              <a:rPr lang="zh-CN" altLang="en-US" sz="22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四、营销策略、计划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矩形 3"/>
          <p:cNvSpPr>
            <a:spLocks noChangeArrowheads="1"/>
          </p:cNvSpPr>
          <p:nvPr/>
        </p:nvSpPr>
        <p:spPr bwMode="auto">
          <a:xfrm>
            <a:off x="71406" y="642918"/>
            <a:ext cx="2151551" cy="36933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altLang="zh-CN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4.7</a:t>
            </a:r>
            <a:r>
              <a:rPr lang="zh-CN" altLang="en-US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、售后服务计划</a:t>
            </a:r>
            <a:endParaRPr lang="zh-CN" altLang="en-US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2" name="表格 1"/>
          <p:cNvGraphicFramePr/>
          <p:nvPr/>
        </p:nvGraphicFramePr>
        <p:xfrm>
          <a:off x="642910" y="1500174"/>
          <a:ext cx="8001056" cy="12858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002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002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002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002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28628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400" b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等线" panose="02010600030101010101" pitchFamily="2" charset="-122"/>
                        </a:rPr>
                        <a:t>售后预估</a:t>
                      </a:r>
                      <a:endParaRPr lang="zh-CN" altLang="en-US" sz="1400" b="0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等线" panose="02010600030101010101" pitchFamily="2" charset="-122"/>
                      </a:endParaRPr>
                    </a:p>
                  </a:txBody>
                  <a:tcPr marL="12699" marR="12699" marT="12700" anchor="b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4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等线" panose="02010600030101010101" pitchFamily="2" charset="-122"/>
                        </a:rPr>
                        <a:t>第一年</a:t>
                      </a:r>
                      <a:endParaRPr lang="zh-CN" altLang="en-US" sz="1400" b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等线" panose="02010600030101010101" pitchFamily="2" charset="-122"/>
                      </a:endParaRPr>
                    </a:p>
                  </a:txBody>
                  <a:tcPr marL="12699" marR="12699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4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等线" panose="02010600030101010101" pitchFamily="2" charset="-122"/>
                        </a:rPr>
                        <a:t>第二年</a:t>
                      </a:r>
                      <a:endParaRPr lang="zh-CN" altLang="en-US" sz="1400" b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等线" panose="02010600030101010101" pitchFamily="2" charset="-122"/>
                      </a:endParaRPr>
                    </a:p>
                  </a:txBody>
                  <a:tcPr marL="12699" marR="12699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4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等线" panose="02010600030101010101" pitchFamily="2" charset="-122"/>
                        </a:rPr>
                        <a:t>第三年</a:t>
                      </a:r>
                      <a:endParaRPr lang="zh-CN" altLang="en-US" sz="1400" b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等线" panose="02010600030101010101" pitchFamily="2" charset="-122"/>
                      </a:endParaRPr>
                    </a:p>
                  </a:txBody>
                  <a:tcPr marL="12699" marR="12699" marT="1270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8628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400" b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等线" panose="02010600030101010101" pitchFamily="2" charset="-122"/>
                        </a:rPr>
                        <a:t>进厂台</a:t>
                      </a:r>
                      <a:r>
                        <a:rPr lang="zh-CN" sz="1400" b="0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等线" panose="02010600030101010101" pitchFamily="2" charset="-122"/>
                        </a:rPr>
                        <a:t>次</a:t>
                      </a:r>
                      <a:r>
                        <a:rPr lang="zh-CN" altLang="en-US" sz="1400" b="0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等线" panose="02010600030101010101" pitchFamily="2" charset="-122"/>
                        </a:rPr>
                        <a:t>（台）</a:t>
                      </a:r>
                      <a:endParaRPr lang="zh-CN" altLang="en-US" sz="1400" b="0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等线" panose="02010600030101010101" pitchFamily="2" charset="-122"/>
                      </a:endParaRPr>
                    </a:p>
                  </a:txBody>
                  <a:tcPr marL="12699" marR="12699" marT="12700" anchor="b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400" b="0" dirty="0">
                          <a:solidFill>
                            <a:srgbClr val="000000"/>
                          </a:solidFill>
                          <a:latin typeface="等线" panose="02010600030101010101" pitchFamily="2" charset="-122"/>
                        </a:rPr>
                        <a:t>2730</a:t>
                      </a:r>
                      <a:endParaRPr lang="en-US" altLang="en-US" sz="1400" b="0" dirty="0">
                        <a:solidFill>
                          <a:srgbClr val="000000"/>
                        </a:solidFill>
                        <a:latin typeface="等线" panose="02010600030101010101" pitchFamily="2" charset="-122"/>
                      </a:endParaRPr>
                    </a:p>
                  </a:txBody>
                  <a:tcPr marL="12699" marR="12699" marT="12700" anchor="b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400" b="0">
                          <a:solidFill>
                            <a:srgbClr val="000000"/>
                          </a:solidFill>
                          <a:latin typeface="等线" panose="02010600030101010101" pitchFamily="2" charset="-122"/>
                        </a:rPr>
                        <a:t>4500</a:t>
                      </a:r>
                      <a:endParaRPr lang="en-US" altLang="en-US" sz="1400" b="0">
                        <a:solidFill>
                          <a:srgbClr val="000000"/>
                        </a:solidFill>
                        <a:latin typeface="等线" panose="02010600030101010101" pitchFamily="2" charset="-122"/>
                      </a:endParaRPr>
                    </a:p>
                  </a:txBody>
                  <a:tcPr marL="12699" marR="12699" marT="12700" anchor="b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400" b="0">
                          <a:solidFill>
                            <a:srgbClr val="000000"/>
                          </a:solidFill>
                          <a:latin typeface="等线" panose="02010600030101010101" pitchFamily="2" charset="-122"/>
                        </a:rPr>
                        <a:t>6880</a:t>
                      </a:r>
                      <a:endParaRPr lang="en-US" altLang="en-US" sz="1400" b="0">
                        <a:solidFill>
                          <a:srgbClr val="000000"/>
                        </a:solidFill>
                        <a:latin typeface="等线" panose="02010600030101010101" pitchFamily="2" charset="-122"/>
                      </a:endParaRPr>
                    </a:p>
                  </a:txBody>
                  <a:tcPr marL="12699" marR="12699" marT="1270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8628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4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等线" panose="02010600030101010101" pitchFamily="2" charset="-122"/>
                        </a:rPr>
                        <a:t>产值（万元）</a:t>
                      </a:r>
                      <a:endParaRPr lang="zh-CN" altLang="en-US" sz="1400" b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等线" panose="02010600030101010101" pitchFamily="2" charset="-122"/>
                      </a:endParaRPr>
                    </a:p>
                  </a:txBody>
                  <a:tcPr marL="12699" marR="12699" marT="12700" anchor="b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400" b="0">
                          <a:solidFill>
                            <a:srgbClr val="000000"/>
                          </a:solidFill>
                          <a:latin typeface="等线" panose="02010600030101010101" pitchFamily="2" charset="-122"/>
                        </a:rPr>
                        <a:t>300</a:t>
                      </a:r>
                      <a:endParaRPr lang="en-US" altLang="en-US" sz="1400" b="0">
                        <a:solidFill>
                          <a:srgbClr val="000000"/>
                        </a:solidFill>
                        <a:latin typeface="等线" panose="02010600030101010101" pitchFamily="2" charset="-122"/>
                      </a:endParaRPr>
                    </a:p>
                  </a:txBody>
                  <a:tcPr marL="12699" marR="12699" marT="12700" anchor="b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400" b="0">
                          <a:solidFill>
                            <a:srgbClr val="000000"/>
                          </a:solidFill>
                          <a:latin typeface="等线" panose="02010600030101010101" pitchFamily="2" charset="-122"/>
                        </a:rPr>
                        <a:t>540</a:t>
                      </a:r>
                      <a:endParaRPr lang="en-US" altLang="en-US" sz="1400" b="0">
                        <a:solidFill>
                          <a:srgbClr val="000000"/>
                        </a:solidFill>
                        <a:latin typeface="等线" panose="02010600030101010101" pitchFamily="2" charset="-122"/>
                      </a:endParaRPr>
                    </a:p>
                  </a:txBody>
                  <a:tcPr marL="12699" marR="12699" marT="12700" anchor="b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400" b="0" dirty="0">
                          <a:solidFill>
                            <a:srgbClr val="000000"/>
                          </a:solidFill>
                          <a:latin typeface="等线" panose="02010600030101010101" pitchFamily="2" charset="-122"/>
                        </a:rPr>
                        <a:t>860</a:t>
                      </a:r>
                      <a:endParaRPr lang="en-US" altLang="en-US" sz="1400" b="0" dirty="0">
                        <a:solidFill>
                          <a:srgbClr val="000000"/>
                        </a:solidFill>
                        <a:latin typeface="等线" panose="02010600030101010101" pitchFamily="2" charset="-122"/>
                      </a:endParaRPr>
                    </a:p>
                  </a:txBody>
                  <a:tcPr marL="12699" marR="12699" marT="1270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83995" name="文本框 6"/>
          <p:cNvSpPr txBox="1">
            <a:spLocks noChangeArrowheads="1"/>
          </p:cNvSpPr>
          <p:nvPr/>
        </p:nvSpPr>
        <p:spPr bwMode="auto">
          <a:xfrm>
            <a:off x="500034" y="2928934"/>
            <a:ext cx="8215370" cy="218175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，新车销售，利用销售政策（结合延保和续保）对自店销售新车进行售后绑定</a:t>
            </a:r>
          </a:p>
          <a:p>
            <a:pPr>
              <a:lnSpc>
                <a:spcPct val="200000"/>
              </a:lnSpc>
            </a:pP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，开业期间推出体验政策，招揽社会上传祺车主到店体验服务，提高自店的知名度</a:t>
            </a:r>
          </a:p>
          <a:p>
            <a:pPr>
              <a:lnSpc>
                <a:spcPct val="200000"/>
              </a:lnSpc>
            </a:pP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，整合保险公司的车主资源，根据车主使用年限，给予不同的优惠政策，挽留客户在店继续消费</a:t>
            </a:r>
          </a:p>
          <a:p>
            <a:pPr>
              <a:lnSpc>
                <a:spcPct val="200000"/>
              </a:lnSpc>
            </a:pP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，定制大客户和机团客户的特殊政策，用个性化服务吸引到店消费</a:t>
            </a:r>
          </a:p>
          <a:p>
            <a:pPr>
              <a:lnSpc>
                <a:spcPct val="200000"/>
              </a:lnSpc>
            </a:pP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5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，针对油车维修的老客户，提供新能源代步车，配套置换专属方案</a:t>
            </a:r>
          </a:p>
        </p:txBody>
      </p:sp>
      <p:sp>
        <p:nvSpPr>
          <p:cNvPr id="8" name="矩形 7"/>
          <p:cNvSpPr/>
          <p:nvPr/>
        </p:nvSpPr>
        <p:spPr>
          <a:xfrm>
            <a:off x="3286125" y="39688"/>
            <a:ext cx="5857875" cy="46416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r">
              <a:lnSpc>
                <a:spcPct val="120000"/>
              </a:lnSpc>
              <a:spcAft>
                <a:spcPts val="0"/>
              </a:spcAft>
              <a:defRPr/>
            </a:pPr>
            <a:r>
              <a:rPr lang="zh-CN" altLang="en-US" sz="22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四、营销策略、计划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表格 6"/>
          <p:cNvGraphicFramePr>
            <a:graphicFrameLocks noGrp="1"/>
          </p:cNvGraphicFramePr>
          <p:nvPr/>
        </p:nvGraphicFramePr>
        <p:xfrm>
          <a:off x="71435" y="1214422"/>
          <a:ext cx="8929713" cy="5252452"/>
        </p:xfrm>
        <a:graphic>
          <a:graphicData uri="http://schemas.openxmlformats.org/drawingml/2006/table">
            <a:tbl>
              <a:tblPr/>
              <a:tblGrid>
                <a:gridCol w="4959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59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964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9595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9647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9595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9595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9647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9595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95951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9647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95951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9647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95951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95951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95951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495951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495951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</a:tblGrid>
              <a:tr h="0">
                <a:tc rowSpan="2" gridSpan="2"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项目</a:t>
                      </a: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zh-CN"/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（</a:t>
                      </a:r>
                      <a:r>
                        <a:rPr lang="en-US" altLang="zh-C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N</a:t>
                      </a:r>
                      <a:r>
                        <a:rPr lang="zh-CN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）月</a:t>
                      </a: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1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（</a:t>
                      </a:r>
                      <a:r>
                        <a:rPr lang="en-US" altLang="zh-C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N+1</a:t>
                      </a:r>
                      <a:r>
                        <a:rPr lang="zh-CN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）月</a:t>
                      </a: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1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（</a:t>
                      </a:r>
                      <a:r>
                        <a:rPr lang="en-US" altLang="zh-C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N+2</a:t>
                      </a:r>
                      <a:r>
                        <a:rPr lang="zh-CN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）月</a:t>
                      </a: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1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（</a:t>
                      </a:r>
                      <a:r>
                        <a:rPr lang="en-US" altLang="zh-CN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N+3</a:t>
                      </a:r>
                      <a:r>
                        <a:rPr lang="zh-CN" alt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）</a:t>
                      </a:r>
                      <a:r>
                        <a:rPr lang="zh-CN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月</a:t>
                      </a: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1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1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1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1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 gridSpan="2"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1W</a:t>
                      </a: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1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2W</a:t>
                      </a: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1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3W</a:t>
                      </a: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1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4W</a:t>
                      </a: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1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1W</a:t>
                      </a: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1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2W</a:t>
                      </a: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1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3W</a:t>
                      </a: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1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4W</a:t>
                      </a: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1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1W</a:t>
                      </a: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1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2W</a:t>
                      </a: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1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3W</a:t>
                      </a: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1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4W</a:t>
                      </a: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1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1W</a:t>
                      </a: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1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2W</a:t>
                      </a: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1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3W</a:t>
                      </a: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1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4W</a:t>
                      </a: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1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8956">
                <a:tc rowSpan="8"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工程建设</a:t>
                      </a:r>
                      <a:endParaRPr lang="zh-CN" alt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场地拆除</a:t>
                      </a:r>
                      <a:endParaRPr lang="zh-CN" alt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8956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展厅门头装修</a:t>
                      </a:r>
                      <a:endParaRPr lang="zh-CN" alt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8956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展厅内部装修</a:t>
                      </a:r>
                      <a:endParaRPr lang="zh-CN" alt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8956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车间改造</a:t>
                      </a:r>
                      <a:endParaRPr lang="zh-CN" alt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8956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家具采购及安装</a:t>
                      </a:r>
                      <a:endParaRPr lang="zh-CN" alt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8956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VI</a:t>
                      </a:r>
                      <a:r>
                        <a:rPr lang="zh-CN" alt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标识采购及安装</a:t>
                      </a:r>
                      <a:endParaRPr lang="zh-CN" alt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8956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车间设备安装</a:t>
                      </a:r>
                      <a:endParaRPr lang="zh-CN" alt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8956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清场保洁</a:t>
                      </a:r>
                      <a:endParaRPr lang="zh-CN" alt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8956">
                <a:tc rowSpan="3"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团队搭建</a:t>
                      </a:r>
                      <a:endParaRPr lang="zh-CN" alt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管理人员到位</a:t>
                      </a:r>
                      <a:endParaRPr lang="zh-CN" alt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8956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员工招聘</a:t>
                      </a:r>
                      <a:endParaRPr lang="zh-CN" alt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8956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培训</a:t>
                      </a:r>
                      <a:endParaRPr lang="zh-CN" alt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78956"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申请验收及试营业</a:t>
                      </a:r>
                      <a:endParaRPr lang="zh-CN" alt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8" name="矩形 7"/>
          <p:cNvSpPr/>
          <p:nvPr/>
        </p:nvSpPr>
        <p:spPr>
          <a:xfrm>
            <a:off x="3582988" y="23813"/>
            <a:ext cx="5561012" cy="46416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r">
              <a:lnSpc>
                <a:spcPct val="120000"/>
              </a:lnSpc>
              <a:spcAft>
                <a:spcPts val="0"/>
              </a:spcAft>
              <a:defRPr/>
            </a:pPr>
            <a:r>
              <a:rPr lang="zh-CN" altLang="en-US" sz="2200" b="1" kern="1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五</a:t>
            </a:r>
            <a:r>
              <a:rPr lang="zh-CN" altLang="en-US" sz="22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、销售店建设日程计划</a:t>
            </a:r>
            <a:endParaRPr lang="zh-CN" altLang="zh-CN" sz="2200" b="1" kern="1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214282" y="571480"/>
            <a:ext cx="871543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1" hangingPunct="1">
              <a:lnSpc>
                <a:spcPct val="150000"/>
              </a:lnSpc>
            </a:pPr>
            <a:r>
              <a:rPr lang="zh-CN" altLang="en-US" sz="16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新店计划于</a:t>
            </a:r>
            <a:r>
              <a:rPr lang="en-US" altLang="zh-CN" sz="1600" b="1" u="sng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2026</a:t>
            </a:r>
            <a:r>
              <a:rPr lang="zh-CN" altLang="en-US" sz="1600" b="1" u="sng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</a:t>
            </a:r>
            <a:r>
              <a:rPr lang="en-US" altLang="zh-CN" sz="1600" b="1" u="sng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</a:t>
            </a:r>
            <a:r>
              <a:rPr lang="zh-CN" altLang="en-US" sz="1600" b="1" u="sng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月</a:t>
            </a:r>
            <a:r>
              <a:rPr lang="zh-CN" altLang="en-US" sz="16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完成工程建设和团队搭建，于</a:t>
            </a:r>
            <a:r>
              <a:rPr lang="en-US" altLang="zh-CN" sz="1600" b="1" u="sng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2026</a:t>
            </a:r>
            <a:r>
              <a:rPr lang="zh-CN" altLang="en-US" sz="1600" b="1" u="sng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</a:t>
            </a:r>
            <a:r>
              <a:rPr lang="en-US" altLang="zh-CN" sz="1600" b="1" u="sng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</a:t>
            </a:r>
            <a:r>
              <a:rPr lang="zh-CN" altLang="en-US" sz="1600" b="1" u="sng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月</a:t>
            </a:r>
            <a:r>
              <a:rPr lang="zh-CN" altLang="en-US" sz="16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开业</a:t>
            </a:r>
            <a:endParaRPr lang="en-US" altLang="zh-CN" sz="160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TextBox 5"/>
          <p:cNvSpPr txBox="1">
            <a:spLocks noChangeArrowheads="1"/>
          </p:cNvSpPr>
          <p:nvPr/>
        </p:nvSpPr>
        <p:spPr bwMode="auto">
          <a:xfrm>
            <a:off x="357158" y="714356"/>
            <a:ext cx="8501122" cy="5643602"/>
          </a:xfrm>
          <a:prstGeom prst="rect">
            <a:avLst/>
          </a:prstGeom>
          <a:noFill/>
          <a:ln w="9525">
            <a:solidFill>
              <a:schemeClr val="tx1"/>
            </a:solidFill>
            <a:prstDash val="lgDash"/>
            <a:miter lim="800000"/>
          </a:ln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（其它需要说明的</a:t>
            </a:r>
            <a:r>
              <a:rPr lang="zh-CN" altLang="en-US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事项，例如候选经销商优势等等）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3582988" y="23813"/>
            <a:ext cx="5561012" cy="46416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r">
              <a:lnSpc>
                <a:spcPct val="120000"/>
              </a:lnSpc>
              <a:spcAft>
                <a:spcPts val="0"/>
              </a:spcAft>
              <a:defRPr/>
            </a:pPr>
            <a:r>
              <a:rPr lang="zh-CN" altLang="en-US" sz="22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六、其它（候选经销商优势说明）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3"/>
          <p:cNvSpPr txBox="1">
            <a:spLocks noChangeArrowheads="1"/>
          </p:cNvSpPr>
          <p:nvPr/>
        </p:nvSpPr>
        <p:spPr bwMode="auto">
          <a:xfrm>
            <a:off x="3976932" y="1124744"/>
            <a:ext cx="1005403" cy="7439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>
            <a:defPPr>
              <a:defRPr lang="zh-CN"/>
            </a:defPPr>
            <a:lvl1pPr lvl="0">
              <a:lnSpc>
                <a:spcPct val="150000"/>
              </a:lnSpc>
              <a:defRPr sz="3200" b="1" cap="none" spc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>
              <a:defRPr/>
            </a:pPr>
            <a:r>
              <a:rPr lang="zh-CN" altLang="en-US" dirty="0">
                <a:solidFill>
                  <a:srgbClr val="FF0000"/>
                </a:solidFill>
              </a:rPr>
              <a:t>目录</a:t>
            </a:r>
          </a:p>
        </p:txBody>
      </p:sp>
      <p:sp>
        <p:nvSpPr>
          <p:cNvPr id="10" name="矩形 9"/>
          <p:cNvSpPr/>
          <p:nvPr/>
        </p:nvSpPr>
        <p:spPr>
          <a:xfrm>
            <a:off x="4479925" y="2967038"/>
            <a:ext cx="184150" cy="9239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endParaRPr lang="zh-CN" altLang="en-US" sz="54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1643042" y="1928802"/>
            <a:ext cx="5929828" cy="39703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lnSpc>
                <a:spcPct val="150000"/>
              </a:lnSpc>
              <a:defRPr/>
            </a:pPr>
            <a:r>
              <a:rPr lang="zh-CN" altLang="en-US" sz="28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一、区域</a:t>
            </a:r>
            <a:r>
              <a:rPr lang="zh-CN" altLang="en-US" sz="28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市场机会分析</a:t>
            </a:r>
            <a:endParaRPr lang="zh-CN" altLang="en-US" sz="2800" b="1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  <a:defRPr/>
            </a:pPr>
            <a:r>
              <a:rPr lang="zh-CN" altLang="en-US" sz="28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二</a:t>
            </a:r>
            <a:r>
              <a:rPr lang="zh-CN" altLang="en-US" sz="28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、投资人投资动机及投资计划说明</a:t>
            </a:r>
            <a:endParaRPr lang="en-US" altLang="zh-CN" sz="2800" b="1" dirty="0" smtClean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  <a:defRPr/>
            </a:pPr>
            <a:r>
              <a:rPr lang="zh-CN" altLang="en-US" sz="28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三、销售目标及经营预测</a:t>
            </a:r>
            <a:endParaRPr lang="en-US" altLang="zh-CN" sz="2800" b="1" dirty="0" smtClean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  <a:defRPr/>
            </a:pPr>
            <a:r>
              <a:rPr lang="zh-CN" altLang="en-US" sz="28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四、营销策略、计划</a:t>
            </a:r>
            <a:endParaRPr lang="en-US" altLang="zh-CN" sz="2800" b="1" dirty="0" smtClean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  <a:defRPr/>
            </a:pPr>
            <a:r>
              <a:rPr lang="zh-CN" altLang="en-US" sz="28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五、销售店建设日程计划</a:t>
            </a:r>
            <a:endParaRPr lang="en-US" altLang="zh-CN" sz="2800" b="1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  <a:defRPr/>
            </a:pPr>
            <a:r>
              <a:rPr lang="zh-CN" altLang="en-US" sz="28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六、其它（候选经销商优势说明）</a:t>
            </a:r>
            <a:endParaRPr lang="zh-CN" altLang="en-US" sz="2800" b="1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3286125" y="39688"/>
            <a:ext cx="5857875" cy="498598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r">
              <a:lnSpc>
                <a:spcPct val="120000"/>
              </a:lnSpc>
              <a:spcAft>
                <a:spcPts val="0"/>
              </a:spcAft>
              <a:defRPr/>
            </a:pPr>
            <a:r>
              <a:rPr lang="zh-CN" altLang="en-US" sz="2200" b="1" kern="1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一、区域</a:t>
            </a:r>
            <a:r>
              <a:rPr lang="zh-CN" altLang="en-US" sz="22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市场机会分析</a:t>
            </a:r>
            <a:endParaRPr lang="zh-CN" altLang="zh-CN" sz="2200" b="1" kern="1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0180" name="文本框 2"/>
          <p:cNvSpPr txBox="1">
            <a:spLocks noChangeArrowheads="1"/>
          </p:cNvSpPr>
          <p:nvPr/>
        </p:nvSpPr>
        <p:spPr bwMode="auto">
          <a:xfrm>
            <a:off x="0" y="642918"/>
            <a:ext cx="7094422" cy="36933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altLang="zh-CN" b="1" dirty="0" smtClean="0">
                <a:solidFill>
                  <a:srgbClr val="1E323C"/>
                </a:solidFill>
                <a:ea typeface="微软雅黑" panose="020B0503020204020204" pitchFamily="34" charset="-122"/>
                <a:sym typeface="Arial" panose="020B0604020202020204" pitchFamily="34" charset="0"/>
              </a:rPr>
              <a:t>1.1</a:t>
            </a:r>
            <a:r>
              <a:rPr lang="zh-CN" altLang="en-US" b="1" dirty="0" smtClean="0">
                <a:solidFill>
                  <a:srgbClr val="1E323C"/>
                </a:solidFill>
                <a:ea typeface="微软雅黑" panose="020B0503020204020204" pitchFamily="34" charset="-122"/>
                <a:sym typeface="Arial" panose="020B0604020202020204" pitchFamily="34" charset="0"/>
              </a:rPr>
              <a:t>、城市概况说明</a:t>
            </a:r>
            <a:endParaRPr lang="en-US" altLang="zh-CN" b="1" dirty="0">
              <a:solidFill>
                <a:srgbClr val="1E323C"/>
              </a:solidFill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pic>
        <p:nvPicPr>
          <p:cNvPr id="50183" name="图片 5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15849" y="1052514"/>
            <a:ext cx="5120201" cy="41052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9" name="表格 8"/>
          <p:cNvGraphicFramePr>
            <a:graphicFrameLocks noGrp="1"/>
          </p:cNvGraphicFramePr>
          <p:nvPr/>
        </p:nvGraphicFramePr>
        <p:xfrm>
          <a:off x="285720" y="1023895"/>
          <a:ext cx="4071966" cy="5262624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20359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59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57828">
                <a:tc>
                  <a:txBody>
                    <a:bodyPr/>
                    <a:lstStyle/>
                    <a:p>
                      <a:r>
                        <a:rPr lang="zh-CN" altLang="en-US" sz="14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行政区域</a:t>
                      </a:r>
                      <a:endParaRPr lang="zh-CN" altLang="en-US" sz="14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4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4</a:t>
                      </a:r>
                      <a:r>
                        <a:rPr lang="zh-CN" altLang="en-US" sz="14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区、</a:t>
                      </a:r>
                      <a:r>
                        <a:rPr lang="en-US" altLang="zh-CN" sz="14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3</a:t>
                      </a:r>
                      <a:r>
                        <a:rPr lang="zh-CN" altLang="en-US" sz="14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县</a:t>
                      </a:r>
                      <a:endParaRPr lang="zh-CN" altLang="en-US" sz="14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7828">
                <a:tc>
                  <a:txBody>
                    <a:bodyPr/>
                    <a:lstStyle/>
                    <a:p>
                      <a:r>
                        <a:rPr lang="zh-CN" altLang="en-US" sz="14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常住人口（万）</a:t>
                      </a:r>
                      <a:endParaRPr lang="zh-CN" altLang="en-US" sz="14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4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455.3</a:t>
                      </a:r>
                      <a:endParaRPr lang="zh-CN" altLang="en-US" sz="14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7828">
                <a:tc>
                  <a:txBody>
                    <a:bodyPr/>
                    <a:lstStyle/>
                    <a:p>
                      <a:r>
                        <a:rPr lang="zh-CN" altLang="en-US" sz="14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面积（平方千米）</a:t>
                      </a:r>
                      <a:endParaRPr lang="zh-CN" altLang="en-US" sz="14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4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309.62</a:t>
                      </a:r>
                      <a:endParaRPr lang="zh-CN" altLang="en-US" sz="14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7828">
                <a:tc>
                  <a:txBody>
                    <a:bodyPr/>
                    <a:lstStyle/>
                    <a:p>
                      <a:r>
                        <a:rPr lang="en-US" altLang="zh-CN" sz="14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GDP</a:t>
                      </a:r>
                      <a:r>
                        <a:rPr lang="zh-CN" altLang="en-US" sz="14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总值（亿）</a:t>
                      </a:r>
                      <a:endParaRPr lang="zh-CN" altLang="en-US" sz="14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4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4742</a:t>
                      </a:r>
                      <a:r>
                        <a:rPr lang="zh-CN" altLang="en-US" sz="14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亿</a:t>
                      </a:r>
                      <a:endParaRPr lang="zh-CN" altLang="en-US" sz="14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7828">
                <a:tc>
                  <a:txBody>
                    <a:bodyPr/>
                    <a:lstStyle/>
                    <a:p>
                      <a:r>
                        <a:rPr lang="zh-CN" altLang="en-US" sz="14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主要经济产业</a:t>
                      </a:r>
                      <a:r>
                        <a:rPr lang="en-US" altLang="zh-CN" sz="14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/</a:t>
                      </a:r>
                      <a:r>
                        <a:rPr lang="zh-CN" altLang="en-US" sz="14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特色经济</a:t>
                      </a:r>
                      <a:endParaRPr lang="zh-CN" altLang="en-US" sz="14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CN" altLang="en-US" sz="14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工业薄弱，以农业、旅游为主</a:t>
                      </a:r>
                      <a:endParaRPr lang="zh-CN" altLang="en-US" sz="14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57828">
                <a:tc>
                  <a:txBody>
                    <a:bodyPr/>
                    <a:lstStyle/>
                    <a:p>
                      <a:r>
                        <a:rPr lang="en-US" altLang="zh-CN" sz="14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202X</a:t>
                      </a:r>
                      <a:r>
                        <a:rPr lang="zh-CN" altLang="en-US" sz="14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年乘用车整体上险量（台）</a:t>
                      </a:r>
                      <a:endParaRPr lang="zh-CN" altLang="en-US" sz="14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4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67563</a:t>
                      </a:r>
                      <a:endParaRPr lang="zh-CN" altLang="en-US" sz="14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57828">
                <a:tc>
                  <a:txBody>
                    <a:bodyPr/>
                    <a:lstStyle/>
                    <a:p>
                      <a:r>
                        <a:rPr lang="zh-CN" altLang="en-US" sz="14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新能源汽车渗透率</a:t>
                      </a:r>
                      <a:endParaRPr lang="zh-CN" altLang="en-US" sz="14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4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30%</a:t>
                      </a:r>
                      <a:endParaRPr lang="zh-CN" altLang="en-US" sz="14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57828">
                <a:tc>
                  <a:txBody>
                    <a:bodyPr/>
                    <a:lstStyle/>
                    <a:p>
                      <a:r>
                        <a:rPr lang="zh-CN" altLang="en-US" sz="14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汽车保有量（万台）</a:t>
                      </a:r>
                      <a:endParaRPr lang="zh-CN" altLang="en-US" sz="14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4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23</a:t>
                      </a:r>
                      <a:r>
                        <a:rPr lang="zh-CN" altLang="en-US" sz="14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万</a:t>
                      </a:r>
                      <a:endParaRPr lang="zh-CN" altLang="en-US" sz="14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3286125" y="39688"/>
            <a:ext cx="5857875" cy="498598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r">
              <a:lnSpc>
                <a:spcPct val="120000"/>
              </a:lnSpc>
              <a:spcAft>
                <a:spcPts val="0"/>
              </a:spcAft>
              <a:defRPr/>
            </a:pPr>
            <a:r>
              <a:rPr lang="zh-CN" altLang="en-US" sz="2200" b="1" kern="1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一、区域</a:t>
            </a:r>
            <a:r>
              <a:rPr lang="zh-CN" altLang="en-US" sz="22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市场机会分析</a:t>
            </a:r>
            <a:endParaRPr lang="zh-CN" altLang="zh-CN" sz="2200" b="1" kern="1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0180" name="文本框 2"/>
          <p:cNvSpPr txBox="1">
            <a:spLocks noChangeArrowheads="1"/>
          </p:cNvSpPr>
          <p:nvPr/>
        </p:nvSpPr>
        <p:spPr bwMode="auto">
          <a:xfrm>
            <a:off x="0" y="642918"/>
            <a:ext cx="7094422" cy="36933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altLang="zh-CN" b="1" dirty="0" smtClean="0">
                <a:solidFill>
                  <a:srgbClr val="1E323C"/>
                </a:solidFill>
                <a:ea typeface="微软雅黑" panose="020B0503020204020204" pitchFamily="34" charset="-122"/>
                <a:sym typeface="Arial" panose="020B0604020202020204" pitchFamily="34" charset="0"/>
              </a:rPr>
              <a:t>1.2</a:t>
            </a:r>
            <a:r>
              <a:rPr lang="zh-CN" altLang="en-US" b="1" dirty="0" smtClean="0">
                <a:solidFill>
                  <a:srgbClr val="1E323C"/>
                </a:solidFill>
                <a:ea typeface="微软雅黑" panose="020B0503020204020204" pitchFamily="34" charset="-122"/>
                <a:sym typeface="Arial" panose="020B0604020202020204" pitchFamily="34" charset="0"/>
              </a:rPr>
              <a:t>、当地各车型细分市场及主要品牌销售情况</a:t>
            </a:r>
            <a:endParaRPr lang="en-US" altLang="zh-CN" b="1" dirty="0">
              <a:solidFill>
                <a:srgbClr val="1E323C"/>
              </a:solidFill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graphicFrame>
        <p:nvGraphicFramePr>
          <p:cNvPr id="6" name="表格 5"/>
          <p:cNvGraphicFramePr>
            <a:graphicFrameLocks noGrp="1"/>
          </p:cNvGraphicFramePr>
          <p:nvPr/>
        </p:nvGraphicFramePr>
        <p:xfrm>
          <a:off x="214282" y="2000240"/>
          <a:ext cx="4143402" cy="4572031"/>
        </p:xfrm>
        <a:graphic>
          <a:graphicData uri="http://schemas.openxmlformats.org/drawingml/2006/table">
            <a:tbl>
              <a:tblPr/>
              <a:tblGrid>
                <a:gridCol w="6905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05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905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9056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9056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9056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13348">
                <a:tc rowSpan="3"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100" b="0" i="0" u="none" strike="noStrike" dirty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</a:rPr>
                        <a:t>车型</a:t>
                      </a:r>
                      <a:r>
                        <a:rPr lang="zh-CN" altLang="en-US" sz="1100" b="1" i="0" u="none" strike="noStrike" dirty="0">
                          <a:solidFill>
                            <a:srgbClr val="FFFFFF"/>
                          </a:solidFill>
                          <a:latin typeface="微软雅黑" panose="020B0503020204020204" pitchFamily="34" charset="-122"/>
                        </a:rPr>
                        <a:t> </a:t>
                      </a:r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latin typeface="微软雅黑" panose="020B0503020204020204" pitchFamily="34" charset="-122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</a:rPr>
                        <a:t>车系</a:t>
                      </a:r>
                      <a:r>
                        <a:rPr lang="zh-CN" altLang="en-US" sz="1100" b="1" i="0" u="none" strike="noStrike">
                          <a:solidFill>
                            <a:srgbClr val="FFFFFF"/>
                          </a:solidFill>
                          <a:latin typeface="微软雅黑" panose="020B0503020204020204" pitchFamily="34" charset="-122"/>
                        </a:rPr>
                        <a:t> </a:t>
                      </a:r>
                      <a:endParaRPr lang="zh-CN" altLang="en-US" sz="1100" b="0" i="0" u="none" strike="noStrike">
                        <a:solidFill>
                          <a:srgbClr val="000000"/>
                        </a:solidFill>
                        <a:latin typeface="微软雅黑" panose="020B0503020204020204" pitchFamily="34" charset="-122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100" b="0" i="0" u="none" strike="noStrike" dirty="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</a:rPr>
                        <a:t>2025</a:t>
                      </a:r>
                      <a:r>
                        <a:rPr lang="zh-CN" altLang="en-US" sz="1100" b="0" i="0" u="none" strike="noStrike" dirty="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</a:rPr>
                        <a:t>年</a:t>
                      </a:r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latin typeface="微软雅黑" panose="020B0503020204020204" pitchFamily="34" charset="-122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100" b="0" i="0" u="none" strike="noStrike" dirty="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</a:rPr>
                        <a:t>2025</a:t>
                      </a:r>
                      <a:r>
                        <a:rPr lang="zh-CN" altLang="en-US" sz="1100" b="0" i="0" u="none" strike="noStrike" dirty="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</a:rPr>
                        <a:t>年</a:t>
                      </a:r>
                      <a:r>
                        <a:rPr lang="en-US" altLang="zh-CN" sz="1100" b="0" i="0" u="none" strike="noStrike" dirty="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</a:rPr>
                        <a:t>XX</a:t>
                      </a:r>
                      <a:r>
                        <a:rPr lang="zh-CN" altLang="en-US" sz="1100" b="0" i="0" u="none" strike="noStrike" dirty="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</a:rPr>
                        <a:t>（城市）</a:t>
                      </a:r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latin typeface="微软雅黑" panose="020B0503020204020204" pitchFamily="34" charset="-122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7591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</a:rPr>
                        <a:t>市场总量</a:t>
                      </a:r>
                      <a:r>
                        <a:rPr lang="zh-CN" altLang="en-US" sz="1100" b="1" i="0" u="none" strike="noStrike">
                          <a:solidFill>
                            <a:srgbClr val="FFFFFF"/>
                          </a:solidFill>
                          <a:latin typeface="微软雅黑" panose="020B0503020204020204" pitchFamily="34" charset="-122"/>
                        </a:rPr>
                        <a:t> </a:t>
                      </a:r>
                      <a:endParaRPr lang="zh-CN" altLang="en-US" sz="1100" b="0" i="0" u="none" strike="noStrike">
                        <a:solidFill>
                          <a:srgbClr val="000000"/>
                        </a:solidFill>
                        <a:latin typeface="微软雅黑" panose="020B0503020204020204" pitchFamily="34" charset="-122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</a:rPr>
                        <a:t>传祺上险</a:t>
                      </a:r>
                      <a:r>
                        <a:rPr lang="zh-CN" altLang="en-US" sz="1100" b="1" i="0" u="none" strike="noStrike">
                          <a:solidFill>
                            <a:srgbClr val="FFFFFF"/>
                          </a:solidFill>
                          <a:latin typeface="微软雅黑" panose="020B0503020204020204" pitchFamily="34" charset="-122"/>
                        </a:rPr>
                        <a:t> </a:t>
                      </a:r>
                      <a:endParaRPr lang="zh-CN" altLang="en-US" sz="1100" b="0" i="0" u="none" strike="noStrike">
                        <a:solidFill>
                          <a:srgbClr val="000000"/>
                        </a:solidFill>
                        <a:latin typeface="微软雅黑" panose="020B0503020204020204" pitchFamily="34" charset="-122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7591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</a:rPr>
                        <a:t>车型</a:t>
                      </a:r>
                      <a:r>
                        <a:rPr lang="zh-CN" altLang="en-US" sz="1100" b="1" i="0" u="none" strike="noStrike">
                          <a:solidFill>
                            <a:srgbClr val="FFFFFF"/>
                          </a:solidFill>
                          <a:latin typeface="微软雅黑" panose="020B0503020204020204" pitchFamily="34" charset="-122"/>
                        </a:rPr>
                        <a:t> </a:t>
                      </a:r>
                      <a:endParaRPr lang="zh-CN" altLang="en-US" sz="1100" b="0" i="0" u="none" strike="noStrike">
                        <a:solidFill>
                          <a:srgbClr val="000000"/>
                        </a:solidFill>
                        <a:latin typeface="微软雅黑" panose="020B0503020204020204" pitchFamily="34" charset="-122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</a:rPr>
                        <a:t>上险数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</a:rPr>
                        <a:t>市占率</a:t>
                      </a:r>
                      <a:r>
                        <a:rPr lang="zh-CN" altLang="en-US" sz="1100" b="1" i="0" u="none" strike="noStrike">
                          <a:solidFill>
                            <a:srgbClr val="FFFFFF"/>
                          </a:solidFill>
                          <a:latin typeface="微软雅黑" panose="020B0503020204020204" pitchFamily="34" charset="-122"/>
                        </a:rPr>
                        <a:t> </a:t>
                      </a:r>
                      <a:endParaRPr lang="zh-CN" altLang="en-US" sz="1100" b="0" i="0" u="none" strike="noStrike">
                        <a:solidFill>
                          <a:srgbClr val="000000"/>
                        </a:solidFill>
                        <a:latin typeface="微软雅黑" panose="020B0503020204020204" pitchFamily="34" charset="-122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7591">
                <a:tc rowSpan="4"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</a:rPr>
                        <a:t>MPV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</a:rPr>
                        <a:t>A-MPV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</a:rPr>
                        <a:t>1401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</a:rPr>
                        <a:t>M6P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7591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</a:rPr>
                        <a:t>B-MPV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</a:rPr>
                        <a:t>4086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</a:rPr>
                        <a:t>M8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1" i="0" u="none" strike="noStrike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7591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</a:rPr>
                        <a:t>E9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1" i="0" u="none" strike="noStrike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7591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</a:rPr>
                        <a:t>E8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1" i="0" u="none" strike="noStrike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7591">
                <a:tc rowSpan="5"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</a:rPr>
                        <a:t>SUV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</a:rPr>
                        <a:t>A0-SUV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</a:rPr>
                        <a:t>3274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</a:rPr>
                        <a:t>影速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7591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</a:rPr>
                        <a:t>A-SUV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</a:rPr>
                        <a:t>30174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</a:rPr>
                        <a:t>GS4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7591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</a:rPr>
                        <a:t>影酷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7591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</a:rPr>
                        <a:t>B-SUV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</a:rPr>
                        <a:t>23137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</a:rPr>
                        <a:t>GS8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1" i="0" u="none" strike="noStrike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27591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</a:rPr>
                        <a:t>ES9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1" i="0" u="none" strike="noStrike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27591"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</a:rPr>
                        <a:t>轿车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</a:rPr>
                        <a:t>A-</a:t>
                      </a:r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</a:rPr>
                        <a:t>轿车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</a:rPr>
                        <a:t>31334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</a:rPr>
                        <a:t>影豹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27591"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</a:rPr>
                        <a:t>整体市场</a:t>
                      </a:r>
                      <a:r>
                        <a:rPr lang="zh-CN" altLang="en-US" sz="1100" b="1" i="0" u="none" strike="noStrike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</a:rPr>
                        <a:t> </a:t>
                      </a:r>
                      <a:endParaRPr lang="zh-CN" altLang="en-US" sz="1100" b="0" i="0" u="none" strike="noStrike">
                        <a:solidFill>
                          <a:srgbClr val="000000"/>
                        </a:solidFill>
                        <a:latin typeface="微软雅黑" panose="020B0503020204020204" pitchFamily="34" charset="-122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</a:rPr>
                        <a:t>143561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</a:rPr>
                        <a:t>一</a:t>
                      </a:r>
                      <a:r>
                        <a:rPr lang="zh-CN" altLang="en-US" sz="1100" b="1" i="0" u="none" strike="noStrike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</a:rPr>
                        <a:t> </a:t>
                      </a:r>
                      <a:endParaRPr lang="zh-CN" altLang="en-US" sz="1100" b="0" i="0" u="none" strike="noStrike">
                        <a:solidFill>
                          <a:srgbClr val="000000"/>
                        </a:solidFill>
                        <a:latin typeface="微软雅黑" panose="020B0503020204020204" pitchFamily="34" charset="-122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1" i="0" u="none" strike="noStrike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1" i="0" u="none" strike="noStrike" dirty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graphicFrame>
        <p:nvGraphicFramePr>
          <p:cNvPr id="7" name="表格 6"/>
          <p:cNvGraphicFramePr>
            <a:graphicFrameLocks noGrp="1"/>
          </p:cNvGraphicFramePr>
          <p:nvPr/>
        </p:nvGraphicFramePr>
        <p:xfrm>
          <a:off x="4500562" y="2000240"/>
          <a:ext cx="4500595" cy="4572031"/>
        </p:xfrm>
        <a:graphic>
          <a:graphicData uri="http://schemas.openxmlformats.org/drawingml/2006/table">
            <a:tbl>
              <a:tblPr/>
              <a:tblGrid>
                <a:gridCol w="6962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64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751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962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9067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0339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13348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 dirty="0">
                          <a:solidFill>
                            <a:srgbClr val="000000"/>
                          </a:solidFill>
                          <a:latin typeface="+mj-ea"/>
                          <a:ea typeface="+mj-ea"/>
                        </a:rPr>
                        <a:t>当地</a:t>
                      </a:r>
                      <a:r>
                        <a:rPr lang="en-US" altLang="zh-CN" sz="1100" b="0" i="0" u="none" strike="noStrike" dirty="0">
                          <a:solidFill>
                            <a:srgbClr val="000000"/>
                          </a:solidFill>
                          <a:latin typeface="+mj-ea"/>
                          <a:ea typeface="+mj-ea"/>
                        </a:rPr>
                        <a:t>4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+mj-ea"/>
                          <a:ea typeface="+mj-ea"/>
                        </a:rPr>
                        <a:t>S</a:t>
                      </a:r>
                      <a:r>
                        <a:rPr lang="zh-CN" altLang="en-US" sz="1100" b="0" i="0" u="none" strike="noStrike" dirty="0">
                          <a:solidFill>
                            <a:srgbClr val="000000"/>
                          </a:solidFill>
                          <a:latin typeface="+mj-ea"/>
                          <a:ea typeface="+mj-ea"/>
                        </a:rPr>
                        <a:t>总店数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 dirty="0">
                          <a:solidFill>
                            <a:srgbClr val="000000"/>
                          </a:solidFill>
                          <a:latin typeface="+mj-ea"/>
                          <a:ea typeface="+mj-ea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7591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 dirty="0">
                          <a:solidFill>
                            <a:srgbClr val="000000"/>
                          </a:solidFill>
                          <a:latin typeface="+mj-ea"/>
                          <a:ea typeface="+mj-ea"/>
                        </a:rPr>
                        <a:t>主要品牌</a:t>
                      </a:r>
                      <a:r>
                        <a:rPr lang="en-US" altLang="zh-CN" sz="1100" b="0" i="0" u="none" strike="noStrike" dirty="0">
                          <a:solidFill>
                            <a:srgbClr val="000000"/>
                          </a:solidFill>
                          <a:latin typeface="+mj-ea"/>
                          <a:ea typeface="+mj-ea"/>
                        </a:rPr>
                        <a:t>4S</a:t>
                      </a:r>
                      <a:r>
                        <a:rPr lang="zh-CN" altLang="en-US" sz="1100" b="0" i="0" u="none" strike="noStrike" dirty="0">
                          <a:solidFill>
                            <a:srgbClr val="000000"/>
                          </a:solidFill>
                          <a:latin typeface="+mj-ea"/>
                          <a:ea typeface="+mj-ea"/>
                        </a:rPr>
                        <a:t>店情况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7591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+mj-ea"/>
                          <a:ea typeface="+mj-ea"/>
                        </a:rPr>
                        <a:t>品牌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+mj-ea"/>
                          <a:ea typeface="+mj-ea"/>
                        </a:rPr>
                        <a:t>4S</a:t>
                      </a:r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+mj-ea"/>
                          <a:ea typeface="+mj-ea"/>
                        </a:rPr>
                        <a:t>店数量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+mj-ea"/>
                          <a:ea typeface="+mj-ea"/>
                        </a:rPr>
                        <a:t>平均单店销量（台）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100" b="0" i="0" u="none" strike="noStrike" dirty="0" smtClean="0">
                          <a:solidFill>
                            <a:srgbClr val="000000"/>
                          </a:solidFill>
                          <a:latin typeface="+mj-ea"/>
                          <a:ea typeface="+mj-ea"/>
                        </a:rPr>
                        <a:t>2025</a:t>
                      </a:r>
                      <a:r>
                        <a:rPr lang="zh-CN" altLang="en-US" sz="1100" b="0" i="0" u="none" strike="noStrike" dirty="0" smtClean="0">
                          <a:solidFill>
                            <a:srgbClr val="000000"/>
                          </a:solidFill>
                          <a:latin typeface="+mj-ea"/>
                          <a:ea typeface="+mj-ea"/>
                        </a:rPr>
                        <a:t>年</a:t>
                      </a:r>
                      <a:r>
                        <a:rPr lang="zh-CN" altLang="en-US" sz="1100" b="0" i="0" u="none" strike="noStrike" dirty="0">
                          <a:solidFill>
                            <a:srgbClr val="000000"/>
                          </a:solidFill>
                          <a:latin typeface="+mj-ea"/>
                          <a:ea typeface="+mj-ea"/>
                        </a:rPr>
                        <a:t>（最近</a:t>
                      </a:r>
                      <a:r>
                        <a:rPr lang="en-US" altLang="zh-CN" sz="1100" b="0" i="0" u="none" strike="noStrike" dirty="0">
                          <a:solidFill>
                            <a:srgbClr val="000000"/>
                          </a:solidFill>
                          <a:latin typeface="+mj-ea"/>
                          <a:ea typeface="+mj-ea"/>
                        </a:rPr>
                        <a:t>1</a:t>
                      </a:r>
                      <a:r>
                        <a:rPr lang="zh-CN" altLang="en-US" sz="1100" b="0" i="0" u="none" strike="noStrike" dirty="0">
                          <a:solidFill>
                            <a:srgbClr val="000000"/>
                          </a:solidFill>
                          <a:latin typeface="+mj-ea"/>
                          <a:ea typeface="+mj-ea"/>
                        </a:rPr>
                        <a:t>年）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+mj-ea"/>
                          <a:ea typeface="+mj-ea"/>
                        </a:rPr>
                        <a:t>近</a:t>
                      </a:r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+mj-ea"/>
                          <a:ea typeface="+mj-ea"/>
                        </a:rPr>
                        <a:t>2</a:t>
                      </a:r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+mj-ea"/>
                          <a:ea typeface="+mj-ea"/>
                        </a:rPr>
                        <a:t>年变化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7591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+mj-ea"/>
                          <a:ea typeface="+mj-ea"/>
                        </a:rPr>
                        <a:t>销量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+mj-ea"/>
                          <a:ea typeface="+mj-ea"/>
                        </a:rPr>
                        <a:t>市占率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7591"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100" b="0" i="0" u="none" strike="noStrike" dirty="0">
                          <a:solidFill>
                            <a:srgbClr val="000000"/>
                          </a:solidFill>
                          <a:latin typeface="+mj-ea"/>
                          <a:ea typeface="+mj-ea"/>
                        </a:rPr>
                        <a:t>长安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+mj-ea"/>
                          <a:ea typeface="+mj-ea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+mj-ea"/>
                          <a:ea typeface="+mj-ea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+mj-ea"/>
                          <a:ea typeface="+mj-ea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 dirty="0">
                          <a:solidFill>
                            <a:srgbClr val="000000"/>
                          </a:solidFill>
                          <a:latin typeface="+mj-ea"/>
                          <a:ea typeface="+mj-ea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+mj-ea"/>
                          <a:ea typeface="+mj-ea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7591"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+mj-ea"/>
                          <a:ea typeface="+mj-ea"/>
                        </a:rPr>
                        <a:t>吉利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+mj-ea"/>
                          <a:ea typeface="+mj-ea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+mj-ea"/>
                          <a:ea typeface="+mj-ea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+mj-ea"/>
                          <a:ea typeface="+mj-ea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+mj-ea"/>
                          <a:ea typeface="+mj-ea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+mj-ea"/>
                          <a:ea typeface="+mj-ea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7591"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+mj-ea"/>
                          <a:ea typeface="+mj-ea"/>
                        </a:rPr>
                        <a:t>长城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+mj-ea"/>
                          <a:ea typeface="+mj-ea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+mj-ea"/>
                          <a:ea typeface="+mj-ea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+mj-ea"/>
                          <a:ea typeface="+mj-ea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+mj-ea"/>
                          <a:ea typeface="+mj-ea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+mj-ea"/>
                          <a:ea typeface="+mj-ea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7591"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+mj-ea"/>
                          <a:ea typeface="+mj-ea"/>
                        </a:rPr>
                        <a:t>比亚迪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+mj-ea"/>
                          <a:ea typeface="+mj-ea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+mj-ea"/>
                          <a:ea typeface="+mj-ea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+mj-ea"/>
                          <a:ea typeface="+mj-ea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+mj-ea"/>
                          <a:ea typeface="+mj-ea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+mj-ea"/>
                          <a:ea typeface="+mj-ea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7591"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+mj-ea"/>
                          <a:ea typeface="+mj-ea"/>
                        </a:rPr>
                        <a:t>奇瑞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+mj-ea"/>
                          <a:ea typeface="+mj-ea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+mj-ea"/>
                          <a:ea typeface="+mj-ea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+mj-ea"/>
                          <a:ea typeface="+mj-ea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+mj-ea"/>
                          <a:ea typeface="+mj-ea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+mj-ea"/>
                          <a:ea typeface="+mj-ea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7591"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+mj-ea"/>
                          <a:ea typeface="+mj-ea"/>
                        </a:rPr>
                        <a:t>广本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+mj-ea"/>
                          <a:ea typeface="+mj-ea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+mj-ea"/>
                          <a:ea typeface="+mj-ea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+mj-ea"/>
                          <a:ea typeface="+mj-ea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+mj-ea"/>
                          <a:ea typeface="+mj-ea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+mj-ea"/>
                          <a:ea typeface="+mj-ea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7591"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+mj-ea"/>
                          <a:ea typeface="+mj-ea"/>
                        </a:rPr>
                        <a:t>广丰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+mj-ea"/>
                          <a:ea typeface="+mj-ea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+mj-ea"/>
                          <a:ea typeface="+mj-ea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+mj-ea"/>
                          <a:ea typeface="+mj-ea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+mj-ea"/>
                          <a:ea typeface="+mj-ea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+mj-ea"/>
                          <a:ea typeface="+mj-ea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27591"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+mj-ea"/>
                          <a:ea typeface="+mj-ea"/>
                        </a:rPr>
                        <a:t>日产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+mj-ea"/>
                          <a:ea typeface="+mj-ea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+mj-ea"/>
                          <a:ea typeface="+mj-ea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+mj-ea"/>
                          <a:ea typeface="+mj-ea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+mj-ea"/>
                          <a:ea typeface="+mj-ea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+mj-ea"/>
                          <a:ea typeface="+mj-ea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27591"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+mj-ea"/>
                          <a:ea typeface="+mj-ea"/>
                        </a:rPr>
                        <a:t>上汽大众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+mj-ea"/>
                          <a:ea typeface="+mj-ea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+mj-ea"/>
                          <a:ea typeface="+mj-ea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+mj-ea"/>
                          <a:ea typeface="+mj-ea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+mj-ea"/>
                          <a:ea typeface="+mj-ea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+mj-ea"/>
                          <a:ea typeface="+mj-ea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27591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100" b="0" i="0" u="none" strike="noStrike" dirty="0" smtClean="0">
                          <a:solidFill>
                            <a:srgbClr val="000000"/>
                          </a:solidFill>
                          <a:latin typeface="+mj-ea"/>
                          <a:ea typeface="+mj-ea"/>
                        </a:rPr>
                        <a:t>…</a:t>
                      </a:r>
                      <a:r>
                        <a:rPr lang="zh-CN" altLang="en-US" sz="1100" b="0" i="0" u="none" strike="noStrike" dirty="0">
                          <a:solidFill>
                            <a:srgbClr val="000000"/>
                          </a:solidFill>
                          <a:latin typeface="+mj-ea"/>
                          <a:ea typeface="+mj-ea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+mj-ea"/>
                          <a:ea typeface="+mj-ea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+mj-ea"/>
                          <a:ea typeface="+mj-ea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+mj-ea"/>
                          <a:ea typeface="+mj-ea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+mj-ea"/>
                          <a:ea typeface="+mj-ea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 dirty="0">
                          <a:solidFill>
                            <a:srgbClr val="000000"/>
                          </a:solidFill>
                          <a:latin typeface="+mj-ea"/>
                          <a:ea typeface="+mj-ea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10" name="矩形 9"/>
          <p:cNvSpPr/>
          <p:nvPr/>
        </p:nvSpPr>
        <p:spPr>
          <a:xfrm>
            <a:off x="214282" y="1142984"/>
            <a:ext cx="8715436" cy="4181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1" hangingPunct="1">
              <a:lnSpc>
                <a:spcPct val="150000"/>
              </a:lnSpc>
            </a:pPr>
            <a:r>
              <a:rPr lang="zh-CN" altLang="en-US" sz="16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通过分析当地细分市场和主要品牌销售情况，说明传祺开拓新店的机会点</a:t>
            </a:r>
            <a:endParaRPr lang="en-US" altLang="zh-CN" sz="160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3286125" y="39688"/>
            <a:ext cx="5857875" cy="498598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r">
              <a:lnSpc>
                <a:spcPct val="120000"/>
              </a:lnSpc>
              <a:spcAft>
                <a:spcPts val="0"/>
              </a:spcAft>
              <a:defRPr/>
            </a:pPr>
            <a:r>
              <a:rPr lang="zh-CN" altLang="en-US" sz="2200" b="1" kern="1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一、区域</a:t>
            </a:r>
            <a:r>
              <a:rPr lang="zh-CN" altLang="en-US" sz="22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市场机会分析</a:t>
            </a:r>
            <a:endParaRPr lang="zh-CN" altLang="zh-CN" sz="2200" b="1" kern="1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0180" name="文本框 2"/>
          <p:cNvSpPr txBox="1">
            <a:spLocks noChangeArrowheads="1"/>
          </p:cNvSpPr>
          <p:nvPr/>
        </p:nvSpPr>
        <p:spPr bwMode="auto">
          <a:xfrm>
            <a:off x="0" y="642918"/>
            <a:ext cx="7094422" cy="36933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altLang="zh-CN" b="1" dirty="0" smtClean="0">
                <a:solidFill>
                  <a:srgbClr val="1E323C"/>
                </a:solidFill>
                <a:ea typeface="微软雅黑" panose="020B0503020204020204" pitchFamily="34" charset="-122"/>
                <a:sym typeface="Arial" panose="020B0604020202020204" pitchFamily="34" charset="0"/>
              </a:rPr>
              <a:t>1.3</a:t>
            </a:r>
            <a:r>
              <a:rPr lang="zh-CN" altLang="en-US" b="1" dirty="0" smtClean="0">
                <a:solidFill>
                  <a:srgbClr val="1E323C"/>
                </a:solidFill>
                <a:ea typeface="微软雅黑" panose="020B0503020204020204" pitchFamily="34" charset="-122"/>
                <a:sym typeface="Arial" panose="020B0604020202020204" pitchFamily="34" charset="0"/>
              </a:rPr>
              <a:t>、当地现有（或历史上）传祺店经营情况</a:t>
            </a:r>
            <a:endParaRPr lang="en-US" altLang="zh-CN" b="1" dirty="0">
              <a:solidFill>
                <a:srgbClr val="1E323C"/>
              </a:solidFill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214282" y="1142984"/>
            <a:ext cx="8715436" cy="4181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1" hangingPunct="1">
              <a:lnSpc>
                <a:spcPct val="150000"/>
              </a:lnSpc>
            </a:pPr>
            <a:r>
              <a:rPr lang="zh-CN" altLang="en-US" sz="16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说明现有传祺店经营情况，分析新开拓店的可行性。</a:t>
            </a:r>
            <a:endParaRPr lang="en-US" altLang="zh-CN" sz="160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9" name="表格 8"/>
          <p:cNvGraphicFramePr>
            <a:graphicFrameLocks noGrp="1"/>
          </p:cNvGraphicFramePr>
          <p:nvPr/>
        </p:nvGraphicFramePr>
        <p:xfrm>
          <a:off x="285720" y="2071679"/>
          <a:ext cx="8572560" cy="4429156"/>
        </p:xfrm>
        <a:graphic>
          <a:graphicData uri="http://schemas.openxmlformats.org/drawingml/2006/table">
            <a:tbl>
              <a:tblPr/>
              <a:tblGrid>
                <a:gridCol w="21431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431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431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431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01767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b="0" i="0" u="none" strike="noStrike" dirty="0">
                          <a:solidFill>
                            <a:srgbClr val="000000"/>
                          </a:solidFill>
                          <a:latin typeface="+mj-ea"/>
                          <a:ea typeface="+mj-ea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 u="none" strike="noStrike" dirty="0" smtClean="0">
                          <a:solidFill>
                            <a:srgbClr val="000000"/>
                          </a:solidFill>
                          <a:latin typeface="+mj-ea"/>
                          <a:ea typeface="+mj-ea"/>
                        </a:rPr>
                        <a:t>2023</a:t>
                      </a:r>
                      <a:r>
                        <a:rPr lang="zh-CN" altLang="en-US" sz="1200" b="0" i="0" u="none" strike="noStrike" dirty="0" smtClean="0">
                          <a:solidFill>
                            <a:srgbClr val="000000"/>
                          </a:solidFill>
                          <a:latin typeface="+mj-ea"/>
                          <a:ea typeface="+mj-ea"/>
                        </a:rPr>
                        <a:t>年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latin typeface="+mj-ea"/>
                        <a:ea typeface="+mj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 u="none" strike="noStrike" dirty="0" smtClean="0">
                          <a:solidFill>
                            <a:srgbClr val="000000"/>
                          </a:solidFill>
                          <a:latin typeface="+mj-ea"/>
                          <a:ea typeface="+mj-ea"/>
                        </a:rPr>
                        <a:t>2024</a:t>
                      </a:r>
                      <a:r>
                        <a:rPr lang="zh-CN" altLang="en-US" sz="1200" b="0" i="0" u="none" strike="noStrike" dirty="0" smtClean="0">
                          <a:solidFill>
                            <a:srgbClr val="000000"/>
                          </a:solidFill>
                          <a:latin typeface="+mj-ea"/>
                          <a:ea typeface="+mj-ea"/>
                        </a:rPr>
                        <a:t>年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latin typeface="+mj-ea"/>
                        <a:ea typeface="+mj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 u="none" strike="noStrike" dirty="0" smtClean="0">
                          <a:solidFill>
                            <a:srgbClr val="000000"/>
                          </a:solidFill>
                          <a:latin typeface="+mj-ea"/>
                          <a:ea typeface="+mj-ea"/>
                        </a:rPr>
                        <a:t>2025</a:t>
                      </a:r>
                      <a:r>
                        <a:rPr lang="zh-CN" altLang="en-US" sz="1200" b="0" i="0" u="none" strike="noStrike" dirty="0" smtClean="0">
                          <a:solidFill>
                            <a:srgbClr val="000000"/>
                          </a:solidFill>
                          <a:latin typeface="+mj-ea"/>
                          <a:ea typeface="+mj-ea"/>
                        </a:rPr>
                        <a:t>年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latin typeface="+mj-ea"/>
                        <a:ea typeface="+mj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7309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b="0" i="0" u="none" strike="noStrike">
                          <a:solidFill>
                            <a:srgbClr val="000000"/>
                          </a:solidFill>
                          <a:latin typeface="+mj-ea"/>
                          <a:ea typeface="+mj-ea"/>
                        </a:rPr>
                        <a:t>城市市占率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b="0" i="0" u="none" strike="noStrike">
                          <a:solidFill>
                            <a:srgbClr val="000000"/>
                          </a:solidFill>
                          <a:latin typeface="+mj-ea"/>
                          <a:ea typeface="+mj-ea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b="0" i="0" u="none" strike="noStrike">
                          <a:solidFill>
                            <a:srgbClr val="000000"/>
                          </a:solidFill>
                          <a:latin typeface="+mj-ea"/>
                          <a:ea typeface="+mj-ea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b="0" i="0" u="none" strike="noStrike">
                          <a:solidFill>
                            <a:srgbClr val="000000"/>
                          </a:solidFill>
                          <a:latin typeface="+mj-ea"/>
                          <a:ea typeface="+mj-ea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7309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b="0" i="0" u="none" strike="noStrike" dirty="0">
                          <a:solidFill>
                            <a:srgbClr val="000000"/>
                          </a:solidFill>
                          <a:latin typeface="+mj-ea"/>
                          <a:ea typeface="+mj-ea"/>
                        </a:rPr>
                        <a:t>传祺总销量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b="0" i="0" u="none" strike="noStrike">
                          <a:solidFill>
                            <a:srgbClr val="000000"/>
                          </a:solidFill>
                          <a:latin typeface="+mj-ea"/>
                          <a:ea typeface="+mj-ea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b="0" i="0" u="none" strike="noStrike">
                          <a:solidFill>
                            <a:srgbClr val="000000"/>
                          </a:solidFill>
                          <a:latin typeface="+mj-ea"/>
                          <a:ea typeface="+mj-ea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b="0" i="0" u="none" strike="noStrike">
                          <a:solidFill>
                            <a:srgbClr val="000000"/>
                          </a:solidFill>
                          <a:latin typeface="+mj-ea"/>
                          <a:ea typeface="+mj-ea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176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+mj-ea"/>
                          <a:ea typeface="+mj-ea"/>
                        </a:rPr>
                        <a:t>4S</a:t>
                      </a:r>
                      <a:r>
                        <a:rPr lang="zh-CN" altLang="en-US" sz="1200" b="0" i="0" u="none" strike="noStrike" dirty="0">
                          <a:solidFill>
                            <a:srgbClr val="000000"/>
                          </a:solidFill>
                          <a:latin typeface="+mj-ea"/>
                          <a:ea typeface="+mj-ea"/>
                        </a:rPr>
                        <a:t>店数量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b="0" i="0" u="none" strike="noStrike">
                          <a:solidFill>
                            <a:srgbClr val="000000"/>
                          </a:solidFill>
                          <a:latin typeface="+mj-ea"/>
                          <a:ea typeface="+mj-ea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b="0" i="0" u="none" strike="noStrike">
                          <a:solidFill>
                            <a:srgbClr val="000000"/>
                          </a:solidFill>
                          <a:latin typeface="+mj-ea"/>
                          <a:ea typeface="+mj-ea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b="0" i="0" u="none" strike="noStrike">
                          <a:solidFill>
                            <a:srgbClr val="000000"/>
                          </a:solidFill>
                          <a:latin typeface="+mj-ea"/>
                          <a:ea typeface="+mj-ea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7309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b="0" i="0" u="none" strike="noStrike" dirty="0">
                          <a:solidFill>
                            <a:srgbClr val="000000"/>
                          </a:solidFill>
                          <a:latin typeface="+mj-ea"/>
                          <a:ea typeface="+mj-ea"/>
                        </a:rPr>
                        <a:t>平均单店销量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b="0" i="0" u="none" strike="noStrike">
                          <a:solidFill>
                            <a:srgbClr val="000000"/>
                          </a:solidFill>
                          <a:latin typeface="+mj-ea"/>
                          <a:ea typeface="+mj-ea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b="0" i="0" u="none" strike="noStrike">
                          <a:solidFill>
                            <a:srgbClr val="000000"/>
                          </a:solidFill>
                          <a:latin typeface="+mj-ea"/>
                          <a:ea typeface="+mj-ea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b="0" i="0" u="none" strike="noStrike">
                          <a:solidFill>
                            <a:srgbClr val="000000"/>
                          </a:solidFill>
                          <a:latin typeface="+mj-ea"/>
                          <a:ea typeface="+mj-ea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87309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b="0" i="0" u="none" strike="noStrike" dirty="0">
                          <a:solidFill>
                            <a:srgbClr val="000000"/>
                          </a:solidFill>
                          <a:latin typeface="+mj-ea"/>
                          <a:ea typeface="+mj-ea"/>
                        </a:rPr>
                        <a:t>保有客户数量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b="0" i="0" u="none" strike="noStrike">
                          <a:solidFill>
                            <a:srgbClr val="000000"/>
                          </a:solidFill>
                          <a:latin typeface="+mj-ea"/>
                          <a:ea typeface="+mj-ea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b="0" i="0" u="none" strike="noStrike">
                          <a:solidFill>
                            <a:srgbClr val="000000"/>
                          </a:solidFill>
                          <a:latin typeface="+mj-ea"/>
                          <a:ea typeface="+mj-ea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b="0" i="0" u="none" strike="noStrike">
                          <a:solidFill>
                            <a:srgbClr val="000000"/>
                          </a:solidFill>
                          <a:latin typeface="+mj-ea"/>
                          <a:ea typeface="+mj-ea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1767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b="0" i="0" u="none" strike="noStrike" dirty="0">
                          <a:solidFill>
                            <a:srgbClr val="000000"/>
                          </a:solidFill>
                          <a:latin typeface="+mj-ea"/>
                          <a:ea typeface="+mj-ea"/>
                        </a:rPr>
                        <a:t>盈利</a:t>
                      </a:r>
                      <a:r>
                        <a:rPr lang="zh-CN" altLang="en-US" sz="1200" b="0" i="0" u="none" strike="noStrike" dirty="0" smtClean="0">
                          <a:solidFill>
                            <a:srgbClr val="000000"/>
                          </a:solidFill>
                          <a:latin typeface="+mj-ea"/>
                          <a:ea typeface="+mj-ea"/>
                        </a:rPr>
                        <a:t>情况（万）</a:t>
                      </a: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latin typeface="+mj-ea"/>
                        <a:ea typeface="+mj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b="0" i="0" u="none" strike="noStrike">
                          <a:solidFill>
                            <a:srgbClr val="000000"/>
                          </a:solidFill>
                          <a:latin typeface="+mj-ea"/>
                          <a:ea typeface="+mj-ea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b="0" i="0" u="none" strike="noStrike">
                          <a:solidFill>
                            <a:srgbClr val="000000"/>
                          </a:solidFill>
                          <a:latin typeface="+mj-ea"/>
                          <a:ea typeface="+mj-ea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b="0" i="0" u="none" strike="noStrike">
                          <a:solidFill>
                            <a:srgbClr val="000000"/>
                          </a:solidFill>
                          <a:latin typeface="+mj-ea"/>
                          <a:ea typeface="+mj-ea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1767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b="0" i="0" u="none" strike="noStrike" dirty="0" smtClean="0">
                          <a:solidFill>
                            <a:srgbClr val="000000"/>
                          </a:solidFill>
                          <a:latin typeface="+mj-ea"/>
                          <a:ea typeface="+mj-ea"/>
                        </a:rPr>
                        <a:t>盈亏平衡台数</a:t>
                      </a: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latin typeface="+mj-ea"/>
                        <a:ea typeface="+mj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CN" altLang="en-US" sz="1200" b="0" i="0" u="none" strike="noStrike">
                        <a:solidFill>
                          <a:srgbClr val="000000"/>
                        </a:solidFill>
                        <a:latin typeface="+mj-ea"/>
                        <a:ea typeface="+mj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CN" altLang="en-US" sz="1200" b="0" i="0" u="none" strike="noStrike">
                        <a:solidFill>
                          <a:srgbClr val="000000"/>
                        </a:solidFill>
                        <a:latin typeface="+mj-ea"/>
                        <a:ea typeface="+mj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latin typeface="+mj-ea"/>
                        <a:ea typeface="+mj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872852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b="0" i="0" u="none" strike="noStrike">
                          <a:solidFill>
                            <a:srgbClr val="000000"/>
                          </a:solidFill>
                          <a:latin typeface="+mj-ea"/>
                          <a:ea typeface="+mj-ea"/>
                        </a:rPr>
                        <a:t>目前该市场存在的课题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ctr"/>
                      <a:r>
                        <a:rPr lang="zh-CN" altLang="en-US" sz="1200" b="0" i="0" u="none" strike="noStrike" dirty="0">
                          <a:solidFill>
                            <a:srgbClr val="000000"/>
                          </a:solidFill>
                          <a:latin typeface="+mj-ea"/>
                          <a:ea typeface="+mj-ea"/>
                        </a:rPr>
                        <a:t>　</a:t>
                      </a:r>
                    </a:p>
                    <a:p>
                      <a:pPr algn="l" fontAlgn="ctr"/>
                      <a:r>
                        <a:rPr lang="zh-CN" altLang="en-US" sz="1200" b="0" i="0" u="none" strike="noStrike" dirty="0">
                          <a:solidFill>
                            <a:srgbClr val="000000"/>
                          </a:solidFill>
                          <a:latin typeface="+mj-ea"/>
                          <a:ea typeface="+mj-ea"/>
                        </a:rPr>
                        <a:t>　</a:t>
                      </a:r>
                    </a:p>
                    <a:p>
                      <a:pPr algn="l" fontAlgn="ctr"/>
                      <a:r>
                        <a:rPr lang="zh-CN" altLang="en-US" sz="1200" b="0" i="0" u="none" strike="noStrike" dirty="0">
                          <a:solidFill>
                            <a:srgbClr val="000000"/>
                          </a:solidFill>
                          <a:latin typeface="+mj-ea"/>
                          <a:ea typeface="+mj-ea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3286125" y="39688"/>
            <a:ext cx="5857875" cy="46416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r">
              <a:lnSpc>
                <a:spcPct val="120000"/>
              </a:lnSpc>
              <a:spcAft>
                <a:spcPts val="0"/>
              </a:spcAft>
              <a:defRPr/>
            </a:pPr>
            <a:r>
              <a:rPr lang="zh-CN" altLang="en-US" sz="2200" b="1" kern="1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二</a:t>
            </a:r>
            <a:r>
              <a:rPr lang="zh-CN" altLang="en-US" sz="22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、投资人投资动机及投资计划说明</a:t>
            </a:r>
            <a:endParaRPr lang="zh-CN" altLang="zh-CN" sz="2200" b="1" kern="1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12" name="表格 11"/>
          <p:cNvGraphicFramePr>
            <a:graphicFrameLocks noGrp="1"/>
          </p:cNvGraphicFramePr>
          <p:nvPr/>
        </p:nvGraphicFramePr>
        <p:xfrm>
          <a:off x="214282" y="785795"/>
          <a:ext cx="8786873" cy="5850253"/>
        </p:xfrm>
        <a:graphic>
          <a:graphicData uri="http://schemas.openxmlformats.org/drawingml/2006/table">
            <a:tbl>
              <a:tblPr>
                <a:tableStyleId>{793D81CF-94F2-401A-BA57-92F5A7B2D0C5}</a:tableStyleId>
              </a:tblPr>
              <a:tblGrid>
                <a:gridCol w="19740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032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0320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0320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0320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8578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投资人投资动机说明</a:t>
                      </a:r>
                    </a:p>
                  </a:txBody>
                  <a:tcPr marL="91436" marR="91436" marT="45718" marB="45718" anchor="ctr" horzOverflow="overflow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出于什么目的在现在这个时期和在这个地方进行投资，例如现有店退网盘活资产或现有店一拆二，降低经营成本等等。</a:t>
                      </a:r>
                      <a:endParaRPr kumimoji="0" lang="en-US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91436" marR="91436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 marL="91436" marR="91436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 marL="91436" marR="91436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4549"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申请单位介绍</a:t>
                      </a:r>
                    </a:p>
                  </a:txBody>
                  <a:tcPr marL="91436" marR="91436" marT="45718" marB="45718" anchor="ctr" horzOverflow="overflow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 marL="91436" marR="91436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 marL="91436" marR="91436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 marL="91436" marR="91436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435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申请单位</a:t>
                      </a:r>
                    </a:p>
                  </a:txBody>
                  <a:tcPr marL="91436" marR="91436" marT="45718" marB="45718" anchor="ctr" horzOverflow="overflow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zh-CN" altLang="en-US" sz="14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91436" marR="91436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 marL="91436" marR="91436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申请单位净资产（万）</a:t>
                      </a:r>
                    </a:p>
                  </a:txBody>
                  <a:tcPr marL="91436" marR="91436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4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91436" marR="91436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435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申请单位股东构成</a:t>
                      </a:r>
                    </a:p>
                  </a:txBody>
                  <a:tcPr marL="91436" marR="91436" marT="45718" marB="45718" anchor="ctr" horzOverflow="overflow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zh-CN" altLang="en-US" sz="14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91436" marR="91436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 marL="91436" marR="91436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0" lang="zh-CN" alt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申请单位注册资金（万）</a:t>
                      </a:r>
                      <a:endParaRPr kumimoji="0" lang="zh-CN" altLang="en-US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91436" marR="91436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4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91436" marR="91436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454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是否传祺体系内经销商</a:t>
                      </a:r>
                    </a:p>
                  </a:txBody>
                  <a:tcPr marL="91436" marR="91436" marT="45718" marB="45718" anchor="ctr" horzOverflow="overflow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zh-CN" altLang="en-US" sz="14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是</a:t>
                      </a:r>
                      <a:r>
                        <a:rPr lang="en-US" altLang="zh-CN" sz="14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/</a:t>
                      </a:r>
                      <a:r>
                        <a:rPr lang="zh-CN" altLang="en-US" sz="14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否</a:t>
                      </a:r>
                      <a:endParaRPr lang="zh-CN" altLang="en-US" sz="14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91436" marR="91436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 marL="91436" marR="91436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4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91436" marR="91436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4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91436" marR="91436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4549"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投资计划</a:t>
                      </a:r>
                    </a:p>
                  </a:txBody>
                  <a:tcPr marL="91436" marR="91436" marT="45718" marB="45718" anchor="ctr" horzOverflow="overflow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 marL="91436" marR="91436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 marL="91436" marR="91436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 marL="91436" marR="91436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8435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拟新公司股东构成</a:t>
                      </a:r>
                    </a:p>
                  </a:txBody>
                  <a:tcPr marL="91436" marR="91436" marT="45718" marB="45718" anchor="ctr" horzOverflow="overflow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zh-CN" altLang="en-US" sz="14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91436" marR="91436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 marL="91436" marR="91436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400" b="1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拟项目投资总额（万）</a:t>
                      </a:r>
                      <a:endParaRPr lang="zh-CN" altLang="en-US" sz="1400" b="1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91436" marR="91436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4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91436" marR="91436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454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拟新公司注册资本（万）</a:t>
                      </a:r>
                    </a:p>
                  </a:txBody>
                  <a:tcPr marL="91436" marR="91436" marT="45718" marB="45718" anchor="ctr" horzOverflow="overflow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zh-CN" altLang="en-US" sz="14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91436" marR="91436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 marL="91436" marR="91436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400" b="1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资金来源</a:t>
                      </a:r>
                      <a:endParaRPr lang="zh-CN" altLang="en-US" sz="1400" b="1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91436" marR="91436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4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91436" marR="91436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454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项目用地来源</a:t>
                      </a:r>
                    </a:p>
                  </a:txBody>
                  <a:tcPr marL="91436" marR="91436" marT="45718" marB="45718" anchor="ctr" horzOverflow="overflow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zh-CN" altLang="en-US" sz="14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租赁</a:t>
                      </a:r>
                      <a:r>
                        <a:rPr lang="en-US" altLang="zh-CN" sz="14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/</a:t>
                      </a:r>
                      <a:r>
                        <a:rPr lang="zh-CN" altLang="en-US" sz="14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自有</a:t>
                      </a:r>
                      <a:r>
                        <a:rPr lang="en-US" altLang="zh-CN" sz="14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/</a:t>
                      </a:r>
                      <a:r>
                        <a:rPr lang="zh-CN" altLang="en-US" sz="14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购买</a:t>
                      </a:r>
                      <a:endParaRPr lang="zh-CN" altLang="en-US" sz="14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91436" marR="91436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 marL="91436" marR="91436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400" b="1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建设类型</a:t>
                      </a:r>
                      <a:endParaRPr lang="zh-CN" altLang="en-US" sz="1400" b="1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91436" marR="91436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4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新建</a:t>
                      </a:r>
                      <a:r>
                        <a:rPr lang="en-US" altLang="zh-CN" sz="14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/</a:t>
                      </a:r>
                      <a:r>
                        <a:rPr lang="zh-CN" altLang="en-US" sz="14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改建</a:t>
                      </a:r>
                      <a:endParaRPr lang="zh-CN" altLang="en-US" sz="14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91436" marR="91436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84352">
                <a:tc rowSpan="3">
                  <a:txBody>
                    <a:bodyPr/>
                    <a:lstStyle/>
                    <a:p>
                      <a:pPr algn="ctr"/>
                      <a:r>
                        <a:rPr lang="zh-CN" altLang="en-US" sz="1400" b="1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投入资金计划</a:t>
                      </a:r>
                      <a:endParaRPr lang="zh-CN" altLang="en-US" sz="1400" b="1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91436" marR="91436" marT="45718" marB="45718" anchor="ctr" horzOverflow="overflow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场地租赁</a:t>
                      </a: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/</a:t>
                      </a: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购买（万）</a:t>
                      </a:r>
                    </a:p>
                  </a:txBody>
                  <a:tcPr marL="91436" marR="91436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400" b="1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建店工程</a:t>
                      </a:r>
                      <a:r>
                        <a:rPr lang="en-US" altLang="zh-CN" sz="1400" b="1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+</a:t>
                      </a:r>
                      <a:r>
                        <a:rPr lang="zh-CN" altLang="en-US" sz="1400" b="1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设备（万）</a:t>
                      </a:r>
                      <a:endParaRPr lang="zh-CN" altLang="en-US" sz="1400" b="1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91436" marR="91436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400" b="1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保证金（万）</a:t>
                      </a:r>
                      <a:endParaRPr lang="zh-CN" altLang="en-US" sz="1400" b="1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91436" marR="91436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400" b="1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流动资金（万）</a:t>
                      </a:r>
                      <a:endParaRPr lang="zh-CN" altLang="en-US" sz="1400" b="1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91436" marR="91436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84549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 marL="91436" marR="91436" marT="45718" marB="45718" anchor="ctr" horzOverflow="overflow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4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91436" marR="91436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4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91436" marR="91436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4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91436" marR="91436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4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91436" marR="91436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84549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 marL="91436" marR="91436" marT="45718" marB="45718" anchor="ctr" horzOverflow="overflow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r>
                        <a:rPr lang="zh-CN" altLang="en-US" sz="1400" b="1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总计（万）：</a:t>
                      </a:r>
                      <a:endParaRPr lang="zh-CN" altLang="en-US" sz="1400" b="1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91436" marR="91436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 marL="91436" marR="91436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 marL="91436" marR="91436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3649662" y="35876"/>
            <a:ext cx="5494337" cy="46416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r">
              <a:lnSpc>
                <a:spcPct val="120000"/>
              </a:lnSpc>
              <a:spcAft>
                <a:spcPts val="0"/>
              </a:spcAft>
              <a:defRPr/>
            </a:pPr>
            <a:r>
              <a:rPr lang="zh-CN" altLang="en-US" sz="22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三、销售目标及经营预测</a:t>
            </a:r>
            <a:endParaRPr lang="zh-CN" altLang="zh-CN" sz="2200" b="1" kern="1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6" name="表格 5"/>
          <p:cNvGraphicFramePr>
            <a:graphicFrameLocks noGrp="1"/>
          </p:cNvGraphicFramePr>
          <p:nvPr/>
        </p:nvGraphicFramePr>
        <p:xfrm>
          <a:off x="214282" y="1071532"/>
          <a:ext cx="8786874" cy="5643616"/>
        </p:xfrm>
        <a:graphic>
          <a:graphicData uri="http://schemas.openxmlformats.org/drawingml/2006/table">
            <a:tbl>
              <a:tblPr/>
              <a:tblGrid>
                <a:gridCol w="7858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573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002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307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7163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2876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56528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项目　</a:t>
                      </a:r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2026</a:t>
                      </a:r>
                      <a:r>
                        <a:rPr kumimoji="0" lang="zh-CN" alt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年</a:t>
                      </a:r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2027</a:t>
                      </a:r>
                      <a:r>
                        <a:rPr kumimoji="0" lang="zh-CN" alt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年</a:t>
                      </a:r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2028</a:t>
                      </a:r>
                      <a:r>
                        <a:rPr kumimoji="0" lang="zh-CN" alt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年</a:t>
                      </a:r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6528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当地市场总销量预测（台）</a:t>
                      </a:r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0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000" b="0" i="0" u="none" strike="noStrike" kern="1200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0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6528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销量目标（台）</a:t>
                      </a:r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0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0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0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6528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市占率目标</a:t>
                      </a:r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0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0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0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6528">
                <a:tc rowSpan="1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营业收入</a:t>
                      </a:r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销售收入预测</a:t>
                      </a:r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单台销售毛利（元）</a:t>
                      </a:r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zh-CN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zh-CN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zh-CN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6528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水平业务毛利（元）</a:t>
                      </a:r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zh-CN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zh-CN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zh-CN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6528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单车综合毛利（元）</a:t>
                      </a:r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zh-CN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zh-CN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zh-CN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6528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销售总毛利（万元）</a:t>
                      </a:r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zh-CN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zh-CN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zh-CN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6528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rowSpan="6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售后收入预测</a:t>
                      </a:r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保有客户数量</a:t>
                      </a:r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zh-CN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zh-CN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zh-CN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6528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预测进厂台次（辆）</a:t>
                      </a:r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zh-CN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zh-CN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zh-CN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56528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预测单车产值（元）</a:t>
                      </a:r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zh-CN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zh-CN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zh-CN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56528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售后总收入（万元）</a:t>
                      </a:r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zh-CN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zh-CN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zh-CN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56528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售后毛利率</a:t>
                      </a:r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zh-CN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zh-CN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zh-CN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56528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售后总毛利润（万元）</a:t>
                      </a:r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zh-CN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zh-CN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zh-CN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56528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毛利润总计（万）</a:t>
                      </a:r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zh-CN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zh-CN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zh-CN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56528">
                <a:tc rowSpan="6"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营业支出</a:t>
                      </a:r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6" hMerge="1">
                  <a:txBody>
                    <a:bodyPr/>
                    <a:lstStyle/>
                    <a:p>
                      <a:endParaRPr lang="zh-CN"/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店面租金（万元）</a:t>
                      </a:r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zh-CN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zh-CN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zh-CN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56528">
                <a:tc gridSpan="2"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人员费用（万元）</a:t>
                      </a:r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zh-CN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zh-CN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zh-CN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56528">
                <a:tc gridSpan="2"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折旧及摊销（万元）</a:t>
                      </a:r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zh-CN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zh-CN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zh-CN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56528">
                <a:tc gridSpan="2"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财务费用（万元）</a:t>
                      </a:r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zh-CN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zh-CN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zh-CN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56528">
                <a:tc gridSpan="2"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其他费用（万元）</a:t>
                      </a:r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zh-CN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zh-CN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zh-CN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56528">
                <a:tc gridSpan="2"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总支出费用（万元）</a:t>
                      </a:r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zh-CN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zh-CN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zh-CN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56528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利润</a:t>
                      </a:r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税前利润（万元）</a:t>
                      </a:r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zh-CN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zh-CN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zh-CN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</a:tbl>
          </a:graphicData>
        </a:graphic>
      </p:graphicFrame>
      <p:sp>
        <p:nvSpPr>
          <p:cNvPr id="4" name="矩形 3"/>
          <p:cNvSpPr/>
          <p:nvPr/>
        </p:nvSpPr>
        <p:spPr>
          <a:xfrm>
            <a:off x="214282" y="571480"/>
            <a:ext cx="871543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1" hangingPunct="1">
              <a:lnSpc>
                <a:spcPct val="150000"/>
              </a:lnSpc>
            </a:pPr>
            <a:r>
              <a:rPr lang="zh-CN" altLang="en-US" sz="16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新店计划于</a:t>
            </a:r>
            <a:r>
              <a:rPr lang="en-US" altLang="zh-CN" sz="1600" b="1" u="sng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2026</a:t>
            </a:r>
            <a:r>
              <a:rPr lang="zh-CN" altLang="en-US" sz="1600" b="1" u="sng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</a:t>
            </a:r>
            <a:r>
              <a:rPr lang="en-US" altLang="zh-CN" sz="1600" b="1" u="sng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</a:t>
            </a:r>
            <a:r>
              <a:rPr lang="zh-CN" altLang="en-US" sz="1600" b="1" u="sng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月</a:t>
            </a:r>
            <a:r>
              <a:rPr lang="zh-CN" altLang="en-US" sz="16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开业，</a:t>
            </a:r>
            <a:r>
              <a:rPr lang="en-US" altLang="zh-CN" sz="16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2026-2028</a:t>
            </a:r>
            <a:r>
              <a:rPr lang="zh-CN" altLang="en-US" sz="16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年销售和市占率目标及盈利情况如下表：</a:t>
            </a:r>
            <a:endParaRPr lang="en-US" altLang="zh-CN" sz="160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矩形 3"/>
          <p:cNvSpPr txBox="1">
            <a:spLocks noChangeArrowheads="1"/>
          </p:cNvSpPr>
          <p:nvPr/>
        </p:nvSpPr>
        <p:spPr bwMode="auto">
          <a:xfrm>
            <a:off x="155330" y="642918"/>
            <a:ext cx="3213378" cy="369332"/>
          </a:xfrm>
          <a:prstGeom prst="rect">
            <a:avLst/>
          </a:prstGeom>
          <a:noFill/>
          <a:ln w="12700">
            <a:noFill/>
            <a:miter lim="400000"/>
          </a:ln>
        </p:spPr>
        <p:txBody>
          <a:bodyPr wrap="none" lIns="45719" rIns="45719">
            <a:spAutoFit/>
          </a:bodyPr>
          <a:lstStyle/>
          <a:p>
            <a:r>
              <a:rPr lang="en-US" altLang="zh-CN" b="1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4.1</a:t>
            </a:r>
            <a:r>
              <a:rPr lang="zh-CN" altLang="zh-CN" b="1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、</a:t>
            </a:r>
            <a:r>
              <a:rPr lang="zh-CN" altLang="en-US" b="1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团队组建、人员招聘计划</a:t>
            </a:r>
            <a:endParaRPr lang="zh-CN" altLang="zh-CN" b="1" dirty="0">
              <a:latin typeface="微软雅黑" panose="020B0503020204020204" pitchFamily="34" charset="-122"/>
              <a:ea typeface="微软雅黑" panose="020B0503020204020204" pitchFamily="34" charset="-122"/>
              <a:sym typeface="微软雅黑" panose="020B0503020204020204" pitchFamily="34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3286125" y="39688"/>
            <a:ext cx="5857875" cy="46416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r">
              <a:lnSpc>
                <a:spcPct val="120000"/>
              </a:lnSpc>
              <a:spcAft>
                <a:spcPts val="0"/>
              </a:spcAft>
              <a:defRPr/>
            </a:pPr>
            <a:r>
              <a:rPr lang="zh-CN" altLang="en-US" sz="22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四、营销策略、计划</a:t>
            </a:r>
          </a:p>
        </p:txBody>
      </p:sp>
      <p:graphicFrame>
        <p:nvGraphicFramePr>
          <p:cNvPr id="7" name="表格 6"/>
          <p:cNvGraphicFramePr>
            <a:graphicFrameLocks noGrp="1"/>
          </p:cNvGraphicFramePr>
          <p:nvPr/>
        </p:nvGraphicFramePr>
        <p:xfrm>
          <a:off x="285720" y="1071543"/>
          <a:ext cx="8572560" cy="5597816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9286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58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307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71490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99844">
                <a:tc gridSpan="2">
                  <a:txBody>
                    <a:bodyPr/>
                    <a:lstStyle/>
                    <a:p>
                      <a:pPr algn="ctr"/>
                      <a:r>
                        <a:rPr lang="zh-CN" altLang="en-US" sz="1400" dirty="0" smtClean="0"/>
                        <a:t>部门</a:t>
                      </a:r>
                      <a:r>
                        <a:rPr lang="en-US" altLang="zh-CN" sz="1400" dirty="0" smtClean="0"/>
                        <a:t>/</a:t>
                      </a:r>
                      <a:r>
                        <a:rPr lang="zh-CN" altLang="en-US" sz="1400" dirty="0" smtClean="0"/>
                        <a:t>岗位</a:t>
                      </a:r>
                      <a:endParaRPr lang="zh-CN" altLang="en-US" sz="14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400" dirty="0" smtClean="0"/>
                        <a:t>负责人姓名</a:t>
                      </a:r>
                      <a:endParaRPr lang="zh-CN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400" dirty="0" smtClean="0"/>
                        <a:t>人员到位</a:t>
                      </a:r>
                      <a:r>
                        <a:rPr lang="en-US" altLang="zh-CN" sz="1400" dirty="0" smtClean="0"/>
                        <a:t>/</a:t>
                      </a:r>
                      <a:r>
                        <a:rPr lang="zh-CN" altLang="en-US" sz="1400" dirty="0" smtClean="0"/>
                        <a:t>招聘计划</a:t>
                      </a:r>
                      <a:endParaRPr lang="zh-CN" alt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9844">
                <a:tc gridSpan="2">
                  <a:txBody>
                    <a:bodyPr/>
                    <a:lstStyle/>
                    <a:p>
                      <a:pPr algn="ctr"/>
                      <a:r>
                        <a:rPr lang="zh-CN" altLang="en-US" sz="1100" dirty="0" smtClean="0"/>
                        <a:t>总经理</a:t>
                      </a:r>
                      <a:endParaRPr lang="zh-CN" altLang="en-US" sz="11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1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1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9844">
                <a:tc rowSpan="4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CN" altLang="en-US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销售</a:t>
                      </a:r>
                      <a:endParaRPr lang="zh-CN" altLang="en-US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CN" altLang="en-US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销售经理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1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9844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CN" altLang="en-US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新媒体经理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1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9844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CN" altLang="en-US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体验专家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1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9844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CN" altLang="en-US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内训师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1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9844">
                <a:tc grid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CN" altLang="en-US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市场</a:t>
                      </a:r>
                      <a:endParaRPr lang="zh-CN" altLang="en-US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1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9844">
                <a:tc rowSpan="5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CN" altLang="en-US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售后</a:t>
                      </a:r>
                      <a:endParaRPr lang="zh-CN" altLang="en-US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CN" altLang="en-US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服务经理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1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9844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CN" altLang="en-US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技术主管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1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9844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CN" altLang="en-US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服务顾问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1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99844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CN" altLang="en-US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保修员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1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99844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CN" altLang="en-US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零部件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1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99844">
                <a:tc grid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CN" altLang="en-US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行政</a:t>
                      </a:r>
                      <a:endParaRPr lang="zh-CN" altLang="en-US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1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99844">
                <a:tc grid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CN" altLang="en-US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财务</a:t>
                      </a:r>
                      <a:endParaRPr lang="zh-CN" altLang="en-US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1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1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矩形 3"/>
          <p:cNvSpPr txBox="1">
            <a:spLocks noChangeArrowheads="1"/>
          </p:cNvSpPr>
          <p:nvPr/>
        </p:nvSpPr>
        <p:spPr bwMode="auto">
          <a:xfrm>
            <a:off x="155330" y="642918"/>
            <a:ext cx="3905875" cy="369332"/>
          </a:xfrm>
          <a:prstGeom prst="rect">
            <a:avLst/>
          </a:prstGeom>
          <a:noFill/>
          <a:ln w="12700">
            <a:noFill/>
            <a:miter lim="400000"/>
          </a:ln>
        </p:spPr>
        <p:txBody>
          <a:bodyPr wrap="none" lIns="45719" rIns="45719">
            <a:spAutoFit/>
          </a:bodyPr>
          <a:lstStyle/>
          <a:p>
            <a:r>
              <a:rPr lang="en-US" altLang="zh-CN" b="1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4.2</a:t>
            </a:r>
            <a:r>
              <a:rPr lang="zh-CN" altLang="zh-CN" b="1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、</a:t>
            </a:r>
            <a:r>
              <a:rPr lang="zh-CN" altLang="en-US" b="1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整体营销策略及分渠道销售目标</a:t>
            </a:r>
            <a:endParaRPr lang="zh-CN" altLang="zh-CN" b="1" dirty="0">
              <a:latin typeface="微软雅黑" panose="020B0503020204020204" pitchFamily="34" charset="-122"/>
              <a:ea typeface="微软雅黑" panose="020B0503020204020204" pitchFamily="34" charset="-122"/>
              <a:sym typeface="微软雅黑" panose="020B0503020204020204" pitchFamily="34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3286125" y="39688"/>
            <a:ext cx="5857875" cy="46416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r">
              <a:lnSpc>
                <a:spcPct val="120000"/>
              </a:lnSpc>
              <a:spcAft>
                <a:spcPts val="0"/>
              </a:spcAft>
              <a:defRPr/>
            </a:pPr>
            <a:r>
              <a:rPr lang="zh-CN" altLang="en-US" sz="22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四、营销策略、计划</a:t>
            </a:r>
          </a:p>
        </p:txBody>
      </p:sp>
      <p:graphicFrame>
        <p:nvGraphicFramePr>
          <p:cNvPr id="11" name="表格 10"/>
          <p:cNvGraphicFramePr>
            <a:graphicFrameLocks noGrp="1"/>
          </p:cNvGraphicFramePr>
          <p:nvPr/>
        </p:nvGraphicFramePr>
        <p:xfrm>
          <a:off x="214282" y="1214422"/>
          <a:ext cx="8786874" cy="5429284"/>
        </p:xfrm>
        <a:graphic>
          <a:graphicData uri="http://schemas.openxmlformats.org/drawingml/2006/table">
            <a:tbl>
              <a:tblPr/>
              <a:tblGrid>
                <a:gridCol w="15716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574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717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8601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01658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销售突破</a:t>
                      </a: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/</a:t>
                      </a: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提升策略</a:t>
                      </a:r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endParaRPr lang="zh-CN" altLang="en-US" sz="14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19896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售后承接</a:t>
                      </a: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/</a:t>
                      </a: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提升策略</a:t>
                      </a:r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endParaRPr lang="zh-CN" altLang="en-US" sz="14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9101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分渠道销售目标</a:t>
                      </a:r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9101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项目　</a:t>
                      </a:r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2026</a:t>
                      </a: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（台）</a:t>
                      </a:r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2027</a:t>
                      </a: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年（台）</a:t>
                      </a:r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2028</a:t>
                      </a: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年（台）</a:t>
                      </a:r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9101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展厅</a:t>
                      </a:r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400"/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400" b="0" i="0" u="none" strike="noStrike" kern="1200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9101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IDCC</a:t>
                      </a:r>
                      <a:endParaRPr kumimoji="0" lang="zh-CN" alt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400"/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9101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二网</a:t>
                      </a:r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400"/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9101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大客户</a:t>
                      </a:r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400"/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9101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新媒体</a:t>
                      </a:r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400"/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9101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总计</a:t>
                      </a:r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400"/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3429" marR="3429" marT="343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ec39b2a9-b3cc-4023-8ed7-7c02086cf36d}"/>
  <p:tag name="TABLE_ENDDRAG_ORIGIN_RECT" val="506*133"/>
  <p:tag name="TABLE_ENDDRAG_RECT" val="36*389*506*15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b0fb2410-c0ed-4920-9950-811be84a4030}"/>
  <p:tag name="TABLE_ENDDRAG_ORIGIN_RECT" val="624*111"/>
  <p:tag name="TABLE_ENDDRAG_RECT" val="36*143*614*10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1f84fbb6-f16e-4c56-8f0a-7e3c18e5c60c}"/>
  <p:tag name="TABLE_ENDDRAG_ORIGIN_RECT" val="645*80"/>
  <p:tag name="TABLE_ENDDRAG_RECT" val="38*294*612*69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fca39789-8e69-449e-b092-166b6eb1ae1f}"/>
  <p:tag name="TABLE_ENDDRAG_ORIGIN_RECT" val="504*120"/>
  <p:tag name="TABLE_ENDDRAG_RECT" val="45*281*628*130"/>
</p:tagLst>
</file>

<file path=ppt/theme/theme1.xml><?xml version="1.0" encoding="utf-8"?>
<a:theme xmlns:a="http://schemas.openxmlformats.org/drawingml/2006/main" name="webwppDef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默认设计模板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暗香扑面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創英角ｺﾞｼｯｸUB"/>
        <a:font script="Hang" typeface="맑은 고딕"/>
        <a:font script="Hans" typeface="黑体"/>
        <a:font script="Hant" typeface="新細明體"/>
        <a:font script="Arab" typeface="Arial"/>
        <a:font script="Hebr" typeface="Arial"/>
        <a:font script="Thai" typeface="Cordian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华文中宋" panose="0201060004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华文中宋" panose="02010600040101010101" pitchFamily="2" charset="-122"/>
          </a:defRPr>
        </a:defPPr>
      </a:lstStyle>
    </a:lnDef>
    <a:txDef>
      <a:spPr>
        <a:noFill/>
      </a:spPr>
      <a:bodyPr wrap="square" rtlCol="0">
        <a:spAutoFit/>
      </a:bodyPr>
      <a:lstStyle>
        <a:defPPr>
          <a:defRPr sz="800" dirty="0" smtClean="0">
            <a:latin typeface="宋体" panose="02010600030101010101" pitchFamily="2" charset="-122"/>
          </a:defRPr>
        </a:defPPr>
      </a:lstStyle>
    </a:txDef>
  </a:objectDefaul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角度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1837</Words>
  <Application>Microsoft Office PowerPoint</Application>
  <PresentationFormat>全屏显示(4:3)</PresentationFormat>
  <Paragraphs>570</Paragraphs>
  <Slides>16</Slides>
  <Notes>5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16</vt:i4>
      </vt:variant>
    </vt:vector>
  </HeadingPairs>
  <TitlesOfParts>
    <vt:vector size="24" baseType="lpstr">
      <vt:lpstr>等线</vt:lpstr>
      <vt:lpstr>黑体</vt:lpstr>
      <vt:lpstr>宋体</vt:lpstr>
      <vt:lpstr>微软雅黑</vt:lpstr>
      <vt:lpstr>Arial</vt:lpstr>
      <vt:lpstr>Franklin Gothic Book</vt:lpstr>
      <vt:lpstr>webwppDefTheme</vt:lpstr>
      <vt:lpstr>默认设计模板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林希羽</dc:creator>
  <cp:lastModifiedBy>辜丰林</cp:lastModifiedBy>
  <cp:revision>438</cp:revision>
  <cp:lastPrinted>2022-06-18T11:32:00Z</cp:lastPrinted>
  <dcterms:created xsi:type="dcterms:W3CDTF">2022-06-18T11:32:00Z</dcterms:created>
  <dcterms:modified xsi:type="dcterms:W3CDTF">2026-01-21T08:41:22Z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  <property fmtid="{D5CDD505-2E9C-101B-9397-08002B2CF9AE}" pid="3" name="KSOProductBuildVer">
    <vt:lpwstr>2052-12.1.0.24657</vt:lpwstr>
  </property>
  <property fmtid="{D5CDD505-2E9C-101B-9397-08002B2CF9AE}" pid="4" name="ICV">
    <vt:lpwstr>38352661F57F43D4BC44EEE644504E19_12</vt:lpwstr>
  </property>
</Properties>
</file>