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57" r:id="rId2"/>
  </p:sldMasterIdLst>
  <p:notesMasterIdLst>
    <p:notesMasterId r:id="rId19"/>
  </p:notesMasterIdLst>
  <p:handoutMasterIdLst>
    <p:handoutMasterId r:id="rId20"/>
  </p:handoutMasterIdLst>
  <p:sldIdLst>
    <p:sldId id="452" r:id="rId3"/>
    <p:sldId id="453" r:id="rId4"/>
    <p:sldId id="454" r:id="rId5"/>
    <p:sldId id="465" r:id="rId6"/>
    <p:sldId id="466" r:id="rId7"/>
    <p:sldId id="455" r:id="rId8"/>
    <p:sldId id="456" r:id="rId9"/>
    <p:sldId id="457" r:id="rId10"/>
    <p:sldId id="467" r:id="rId11"/>
    <p:sldId id="458" r:id="rId12"/>
    <p:sldId id="459" r:id="rId13"/>
    <p:sldId id="460" r:id="rId14"/>
    <p:sldId id="461" r:id="rId15"/>
    <p:sldId id="462" r:id="rId16"/>
    <p:sldId id="463" r:id="rId17"/>
    <p:sldId id="464" r:id="rId18"/>
  </p:sldIdLst>
  <p:sldSz cx="9144000" cy="6858000" type="screen4x3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黑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90FF"/>
    <a:srgbClr val="0000CC"/>
    <a:srgbClr val="0000FF"/>
    <a:srgbClr val="6699FF"/>
    <a:srgbClr val="FFFFCC"/>
    <a:srgbClr val="C0504D"/>
    <a:srgbClr val="CCECFF"/>
    <a:srgbClr val="FF3300"/>
    <a:srgbClr val="CC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00" autoAdjust="0"/>
    <p:restoredTop sz="86397" autoAdjust="0"/>
  </p:normalViewPr>
  <p:slideViewPr>
    <p:cSldViewPr>
      <p:cViewPr varScale="1">
        <p:scale>
          <a:sx n="69" d="100"/>
          <a:sy n="69" d="100"/>
        </p:scale>
        <p:origin x="1320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7340"/>
    </p:cViewPr>
  </p:sorterViewPr>
  <p:notesViewPr>
    <p:cSldViewPr>
      <p:cViewPr varScale="1">
        <p:scale>
          <a:sx n="50" d="100"/>
          <a:sy n="50" d="100"/>
        </p:scale>
        <p:origin x="-3030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 dirty="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A0A5176C-43B0-4FE3-9892-911279FFCAC9}" type="datetimeFigureOut">
              <a:rPr lang="zh-CN" altLang="en-US"/>
              <a:pPr>
                <a:defRPr/>
              </a:pPr>
              <a:t>2025/2/10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 dirty="0"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pPr>
              <a:defRPr/>
            </a:pPr>
            <a:fld id="{A5A0FDBD-EBFA-4E8F-ABD8-9CA46DCE1F21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8445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12" tIns="45656" rIns="91312" bIns="45656" numCol="1" anchor="t" anchorCtr="0" compatLnSpc="1"/>
          <a:lstStyle>
            <a:lvl1pPr>
              <a:defRPr sz="1200" dirty="0">
                <a:latin typeface="Arial" panose="020B0604020202020204" pitchFamily="34" charset="0"/>
                <a:ea typeface="微软雅黑" pitchFamily="34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12" tIns="45656" rIns="91312" bIns="45656" numCol="1" anchor="t" anchorCtr="0" compatLnSpc="1"/>
          <a:lstStyle>
            <a:lvl1pPr algn="r">
              <a:defRPr sz="1200" dirty="0">
                <a:latin typeface="Arial" panose="020B0604020202020204" pitchFamily="34" charset="0"/>
                <a:ea typeface="微软雅黑" pitchFamily="34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12" tIns="45656" rIns="91312" bIns="45656" numCol="1" anchor="t" anchorCtr="0" compatLnSpc="1"/>
          <a:lstStyle/>
          <a:p>
            <a:pPr lvl="0"/>
            <a:r>
              <a:rPr lang="zh-CN" altLang="en-US" noProof="0" dirty="0"/>
              <a:t>单击此处编辑母版文本样式</a:t>
            </a:r>
          </a:p>
          <a:p>
            <a:pPr lvl="1"/>
            <a:r>
              <a:rPr lang="zh-CN" altLang="en-US" noProof="0" dirty="0"/>
              <a:t>第二级</a:t>
            </a:r>
          </a:p>
          <a:p>
            <a:pPr lvl="2"/>
            <a:r>
              <a:rPr lang="zh-CN" altLang="en-US" noProof="0" dirty="0"/>
              <a:t>第三级</a:t>
            </a:r>
          </a:p>
          <a:p>
            <a:pPr lvl="3"/>
            <a:r>
              <a:rPr lang="zh-CN" altLang="en-US" noProof="0" dirty="0"/>
              <a:t>第四级</a:t>
            </a:r>
          </a:p>
          <a:p>
            <a:pPr lvl="4"/>
            <a:r>
              <a:rPr lang="zh-CN" altLang="en-US" noProof="0" dirty="0"/>
              <a:t>第五级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12" tIns="45656" rIns="91312" bIns="45656" numCol="1" anchor="b" anchorCtr="0" compatLnSpc="1"/>
          <a:lstStyle>
            <a:lvl1pPr>
              <a:defRPr sz="1200" dirty="0">
                <a:latin typeface="Arial" panose="020B0604020202020204" pitchFamily="34" charset="0"/>
                <a:ea typeface="微软雅黑" pitchFamily="34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12" tIns="45656" rIns="91312" bIns="45656" numCol="1" anchor="b" anchorCtr="0" compatLnSpc="1"/>
          <a:lstStyle>
            <a:lvl1pPr algn="r">
              <a:defRPr sz="1200" smtClean="0">
                <a:latin typeface="Arial" panose="020B0604020202020204" pitchFamily="34" charset="0"/>
                <a:ea typeface="微软雅黑" pitchFamily="34" charset="-122"/>
              </a:defRPr>
            </a:lvl1pPr>
          </a:lstStyle>
          <a:p>
            <a:pPr>
              <a:defRPr/>
            </a:pPr>
            <a:fld id="{F66FF087-E381-469D-A36F-2FAA145CBA6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53862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200" b="1" kern="1200">
        <a:solidFill>
          <a:schemeClr val="tx1"/>
        </a:solidFill>
        <a:latin typeface="Arial" panose="020B0604020202020204" pitchFamily="34" charset="0"/>
        <a:ea typeface="微软雅黑" pitchFamily="34" charset="-122"/>
        <a:cs typeface="微软雅黑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2200" b="1" kern="1200">
        <a:solidFill>
          <a:schemeClr val="tx1"/>
        </a:solidFill>
        <a:latin typeface="Arial" panose="020B0604020202020204" pitchFamily="34" charset="0"/>
        <a:ea typeface="微软雅黑" pitchFamily="34" charset="-122"/>
        <a:cs typeface="微软雅黑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2200" b="1" kern="1200">
        <a:solidFill>
          <a:schemeClr val="tx1"/>
        </a:solidFill>
        <a:latin typeface="Arial" panose="020B0604020202020204" pitchFamily="34" charset="0"/>
        <a:ea typeface="微软雅黑" pitchFamily="34" charset="-122"/>
        <a:cs typeface="微软雅黑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2200" b="1" kern="1200">
        <a:solidFill>
          <a:schemeClr val="tx1"/>
        </a:solidFill>
        <a:latin typeface="Arial" panose="020B0604020202020204" pitchFamily="34" charset="0"/>
        <a:ea typeface="微软雅黑" pitchFamily="34" charset="-122"/>
        <a:cs typeface="微软雅黑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2200" b="1" kern="1200">
        <a:solidFill>
          <a:schemeClr val="tx1"/>
        </a:solidFill>
        <a:latin typeface="Arial" panose="020B0604020202020204" pitchFamily="34" charset="0"/>
        <a:ea typeface="微软雅黑" pitchFamily="34" charset="-122"/>
        <a:cs typeface="微软雅黑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727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D23558-093C-4883-BB30-7883EDA476B7}" type="slidenum">
              <a:rPr lang="zh-CN" altLang="en-US">
                <a:solidFill>
                  <a:srgbClr val="000000"/>
                </a:solidFill>
              </a:rPr>
              <a:pPr/>
              <a:t>1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BD2B27-4FC6-4D99-A725-B35A35C44C54}" type="slidenum">
              <a:rPr lang="zh-CN" altLang="en-US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BD2B27-4FC6-4D99-A725-B35A35C44C54}" type="slidenum">
              <a:rPr lang="zh-CN" altLang="en-US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BD2B27-4FC6-4D99-A725-B35A35C44C54}" type="slidenum">
              <a:rPr lang="zh-CN" altLang="en-US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幻灯片图像占位符 1"/>
          <p:cNvSpPr>
            <a:spLocks noGrp="1" noRot="1" noChangeAspect="1" noTextEdit="1"/>
          </p:cNvSpPr>
          <p:nvPr>
            <p:ph type="sldImg" idx="2"/>
          </p:nvPr>
        </p:nvSpPr>
        <p:spPr>
          <a:ln/>
        </p:spPr>
      </p:sp>
      <p:sp>
        <p:nvSpPr>
          <p:cNvPr id="87043" name="文本占位符 2"/>
          <p:cNvSpPr>
            <a:spLocks noGrp="1"/>
          </p:cNvSpPr>
          <p:nvPr>
            <p:ph type="body" idx="3"/>
          </p:nvPr>
        </p:nvSpPr>
        <p:spPr>
          <a:noFill/>
          <a:ln/>
        </p:spPr>
        <p:txBody>
          <a:bodyPr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2308881"/>
            <a:ext cx="8139178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3565525"/>
            <a:ext cx="8139113" cy="801370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prstClr val="black"/>
                </a:solidFill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prstClr val="black"/>
                </a:solidFill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000000"/>
                </a:solidFill>
                <a:ea typeface="宋体" pitchFamily="2" charset="-122"/>
              </a:defRPr>
            </a:lvl1pPr>
          </a:lstStyle>
          <a:p>
            <a:fld id="{947B68ED-2413-4B70-ACBF-C5D943EB0D9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581225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508125"/>
            <a:ext cx="8139113" cy="4749165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727710"/>
            <a:ext cx="2948940" cy="1115060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727710"/>
            <a:ext cx="4629150" cy="5403215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单击此处编辑正文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2239645"/>
            <a:ext cx="2948940" cy="3891915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5605145"/>
            <a:ext cx="8139113" cy="558165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641350"/>
            <a:ext cx="8139113" cy="455612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686816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565150"/>
            <a:ext cx="4050030" cy="572770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565150"/>
            <a:ext cx="4050030" cy="572770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623591"/>
            <a:ext cx="8139178" cy="899167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itchFamily="34" charset="-122"/>
              </a:defRPr>
            </a:lvl1pPr>
            <a:lvl2pPr>
              <a:defRPr>
                <a:ea typeface="微软雅黑" pitchFamily="34" charset="-122"/>
              </a:defRPr>
            </a:lvl2pPr>
            <a:lvl3pPr>
              <a:defRPr>
                <a:ea typeface="微软雅黑" pitchFamily="34" charset="-122"/>
              </a:defRPr>
            </a:lvl3pPr>
            <a:lvl4pPr>
              <a:defRPr>
                <a:ea typeface="微软雅黑" pitchFamily="34" charset="-122"/>
              </a:defRPr>
            </a:lvl4pPr>
            <a:lvl5pPr>
              <a:defRPr>
                <a:ea typeface="微软雅黑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2025/2/10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6349833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49833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502412" y="581225"/>
            <a:ext cx="8139178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502444" y="1508125"/>
            <a:ext cx="8139113" cy="4749165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/>
        </p:nvSpPr>
        <p:spPr bwMode="auto">
          <a:xfrm>
            <a:off x="8343900" y="6625158"/>
            <a:ext cx="836612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r">
              <a:defRPr/>
            </a:pPr>
            <a:fld id="{62219AA9-F752-4722-84F5-E369EBA5F049}" type="slidenum">
              <a:rPr lang="en-US" altLang="zh-CN" sz="1100" b="1">
                <a:solidFill>
                  <a:srgbClr val="000000"/>
                </a:solidFill>
                <a:ea typeface="微软雅黑" pitchFamily="34" charset="-122"/>
              </a:rPr>
              <a:pPr algn="r">
                <a:defRPr/>
              </a:pPr>
              <a:t>‹#›</a:t>
            </a:fld>
            <a:endParaRPr lang="en-US" altLang="zh-CN" sz="1100" b="1" dirty="0">
              <a:solidFill>
                <a:srgbClr val="000000"/>
              </a:solidFill>
              <a:ea typeface="微软雅黑" pitchFamily="34" charset="-122"/>
            </a:endParaRPr>
          </a:p>
        </p:txBody>
      </p:sp>
      <p:sp>
        <p:nvSpPr>
          <p:cNvPr id="1027" name="Rectangle 11"/>
          <p:cNvSpPr>
            <a:spLocks noChangeArrowheads="1"/>
          </p:cNvSpPr>
          <p:nvPr/>
        </p:nvSpPr>
        <p:spPr bwMode="auto">
          <a:xfrm>
            <a:off x="0" y="476672"/>
            <a:ext cx="9144000" cy="28575"/>
          </a:xfrm>
          <a:prstGeom prst="rect">
            <a:avLst/>
          </a:prstGeom>
          <a:solidFill>
            <a:srgbClr val="C00000"/>
          </a:solidFill>
          <a:ln w="9525">
            <a:solidFill>
              <a:srgbClr val="C00000"/>
            </a:solidFill>
            <a:miter lim="800000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en-US" sz="1200" dirty="0">
              <a:solidFill>
                <a:srgbClr val="000000"/>
              </a:solidFill>
              <a:ea typeface="微软雅黑" pitchFamily="34" charset="-122"/>
            </a:endParaRPr>
          </a:p>
        </p:txBody>
      </p:sp>
      <p:pic>
        <p:nvPicPr>
          <p:cNvPr id="103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648" y="35915"/>
            <a:ext cx="186372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6"/>
          <p:cNvSpPr txBox="1">
            <a:spLocks noChangeArrowheads="1"/>
          </p:cNvSpPr>
          <p:nvPr/>
        </p:nvSpPr>
        <p:spPr bwMode="auto">
          <a:xfrm>
            <a:off x="2714625" y="3956050"/>
            <a:ext cx="425949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申请公司：</a:t>
            </a:r>
            <a:r>
              <a:rPr lang="zh-CN" altLang="en-US" b="1" u="sng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***汽车</a:t>
            </a:r>
            <a:r>
              <a:rPr lang="zh-CN" altLang="en-US" b="1" u="sng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销售服务有限公司   </a:t>
            </a:r>
            <a:endParaRPr lang="en-US" altLang="zh-CN" b="1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申请城市：</a:t>
            </a:r>
            <a:r>
              <a:rPr lang="zh-CN" altLang="en-US" b="1" u="sng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                         </a:t>
            </a:r>
            <a:endParaRPr lang="en-US" altLang="zh-CN" b="1" u="sng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1683" name="Text Box 7"/>
          <p:cNvSpPr txBox="1">
            <a:spLocks noChangeArrowheads="1"/>
          </p:cNvSpPr>
          <p:nvPr/>
        </p:nvSpPr>
        <p:spPr bwMode="auto">
          <a:xfrm>
            <a:off x="5668442" y="5029200"/>
            <a:ext cx="19912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altLang="zh-CN" sz="20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202</a:t>
            </a:r>
            <a:r>
              <a:rPr lang="zh-CN" altLang="en-US" sz="20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*年**月**日</a:t>
            </a:r>
            <a:endParaRPr lang="zh-CN" altLang="en-US" sz="20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71604" y="1770390"/>
            <a:ext cx="5900975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zh-CN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筹备广汽传祺</a:t>
            </a:r>
            <a:r>
              <a:rPr lang="en-US" altLang="zh-CN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4S</a:t>
            </a:r>
            <a:r>
              <a:rPr lang="zh-CN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店</a:t>
            </a:r>
            <a:endParaRPr lang="en-US" altLang="zh-CN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defRPr/>
            </a:pPr>
            <a:r>
              <a:rPr lang="zh-CN" altLang="en-US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商业计划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矩形 3"/>
          <p:cNvSpPr txBox="1">
            <a:spLocks noChangeArrowheads="1"/>
          </p:cNvSpPr>
          <p:nvPr/>
        </p:nvSpPr>
        <p:spPr bwMode="auto">
          <a:xfrm>
            <a:off x="155330" y="642918"/>
            <a:ext cx="2059216" cy="36933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r>
              <a:rPr lang="en-US" altLang="zh-CN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4</a:t>
            </a:r>
            <a:r>
              <a:rPr lang="zh-CN" altLang="zh-CN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.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3</a:t>
            </a:r>
            <a:r>
              <a:rPr lang="zh-CN" altLang="zh-CN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、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市场</a:t>
            </a:r>
            <a:r>
              <a:rPr lang="zh-CN" altLang="zh-CN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推广</a:t>
            </a:r>
            <a:r>
              <a:rPr lang="zh-CN" altLang="zh-CN" b="1" dirty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计划</a:t>
            </a:r>
          </a:p>
        </p:txBody>
      </p:sp>
      <p:grpSp>
        <p:nvGrpSpPr>
          <p:cNvPr id="2" name="TextBox 5"/>
          <p:cNvGrpSpPr>
            <a:grpSpLocks/>
          </p:cNvGrpSpPr>
          <p:nvPr/>
        </p:nvGrpSpPr>
        <p:grpSpPr bwMode="auto">
          <a:xfrm>
            <a:off x="214282" y="1000109"/>
            <a:ext cx="8715435" cy="5597542"/>
            <a:chOff x="-1" y="0"/>
            <a:chExt cx="8453777" cy="5184775"/>
          </a:xfrm>
        </p:grpSpPr>
        <p:sp>
          <p:nvSpPr>
            <p:cNvPr id="38118" name="矩形"/>
            <p:cNvSpPr>
              <a:spLocks noChangeArrowheads="1"/>
            </p:cNvSpPr>
            <p:nvPr/>
          </p:nvSpPr>
          <p:spPr bwMode="auto">
            <a:xfrm>
              <a:off x="-1" y="0"/>
              <a:ext cx="8453777" cy="518477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lIns="45719" tIns="45719" rIns="45719" bIns="45719"/>
            <a:lstStyle/>
            <a:p>
              <a:pPr>
                <a:lnSpc>
                  <a:spcPct val="150000"/>
                </a:lnSpc>
              </a:pPr>
              <a:endParaRPr lang="zh-CN" altLang="zh-CN" sz="1600"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  <p:sp>
          <p:nvSpPr>
            <p:cNvPr id="38119" name="（①线上线下计划及预算；②需含开业三个月的推广计划等。）"/>
            <p:cNvSpPr txBox="1">
              <a:spLocks noChangeArrowheads="1"/>
            </p:cNvSpPr>
            <p:nvPr/>
          </p:nvSpPr>
          <p:spPr bwMode="auto">
            <a:xfrm>
              <a:off x="50482" y="4762"/>
              <a:ext cx="8106411" cy="729449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lIns="45719" tIns="45719" rIns="45719" bIns="45719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dirty="0" smtClean="0">
                  <a:latin typeface="微软雅黑" pitchFamily="34" charset="-122"/>
                  <a:ea typeface="微软雅黑" pitchFamily="34" charset="-122"/>
                  <a:sym typeface="微软雅黑" pitchFamily="34" charset="-122"/>
                </a:rPr>
                <a:t>市场推广策略说明：</a:t>
              </a:r>
              <a:endParaRPr lang="en-US" altLang="zh-CN" sz="1600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  <a:p>
              <a:pPr>
                <a:lnSpc>
                  <a:spcPct val="150000"/>
                </a:lnSpc>
              </a:pPr>
              <a:endParaRPr lang="zh-CN" altLang="zh-CN" sz="1600" dirty="0">
                <a:latin typeface="微软雅黑" pitchFamily="34" charset="-122"/>
                <a:ea typeface="微软雅黑" pitchFamily="34" charset="-122"/>
                <a:sym typeface="微软雅黑" pitchFamily="34" charset="-122"/>
              </a:endParaRPr>
            </a:p>
          </p:txBody>
        </p:sp>
      </p:grpSp>
      <p:graphicFrame>
        <p:nvGraphicFramePr>
          <p:cNvPr id="919" name="表格 2"/>
          <p:cNvGraphicFramePr>
            <a:graphicFrameLocks noGrp="1"/>
          </p:cNvGraphicFramePr>
          <p:nvPr/>
        </p:nvGraphicFramePr>
        <p:xfrm>
          <a:off x="357158" y="2171549"/>
          <a:ext cx="8358243" cy="3829221"/>
        </p:xfrm>
        <a:graphic>
          <a:graphicData uri="http://schemas.openxmlformats.org/drawingml/2006/table">
            <a:tbl>
              <a:tblPr/>
              <a:tblGrid>
                <a:gridCol w="617220">
                  <a:extLst>
                    <a:ext uri="{9D8B030D-6E8A-4147-A177-3AD203B41FA5}">
                      <a16:colId xmlns:a16="http://schemas.microsoft.com/office/drawing/2014/main" val="1284814067"/>
                    </a:ext>
                  </a:extLst>
                </a:gridCol>
                <a:gridCol w="462498">
                  <a:extLst>
                    <a:ext uri="{9D8B030D-6E8A-4147-A177-3AD203B41FA5}">
                      <a16:colId xmlns:a16="http://schemas.microsoft.com/office/drawing/2014/main" val="3673020151"/>
                    </a:ext>
                  </a:extLst>
                </a:gridCol>
                <a:gridCol w="697075">
                  <a:extLst>
                    <a:ext uri="{9D8B030D-6E8A-4147-A177-3AD203B41FA5}">
                      <a16:colId xmlns:a16="http://schemas.microsoft.com/office/drawing/2014/main" val="169413545"/>
                    </a:ext>
                  </a:extLst>
                </a:gridCol>
                <a:gridCol w="462498">
                  <a:extLst>
                    <a:ext uri="{9D8B030D-6E8A-4147-A177-3AD203B41FA5}">
                      <a16:colId xmlns:a16="http://schemas.microsoft.com/office/drawing/2014/main" val="2039027424"/>
                    </a:ext>
                  </a:extLst>
                </a:gridCol>
                <a:gridCol w="309441">
                  <a:extLst>
                    <a:ext uri="{9D8B030D-6E8A-4147-A177-3AD203B41FA5}">
                      <a16:colId xmlns:a16="http://schemas.microsoft.com/office/drawing/2014/main" val="518605338"/>
                    </a:ext>
                  </a:extLst>
                </a:gridCol>
                <a:gridCol w="309441">
                  <a:extLst>
                    <a:ext uri="{9D8B030D-6E8A-4147-A177-3AD203B41FA5}">
                      <a16:colId xmlns:a16="http://schemas.microsoft.com/office/drawing/2014/main" val="1226342869"/>
                    </a:ext>
                  </a:extLst>
                </a:gridCol>
                <a:gridCol w="462498">
                  <a:extLst>
                    <a:ext uri="{9D8B030D-6E8A-4147-A177-3AD203B41FA5}">
                      <a16:colId xmlns:a16="http://schemas.microsoft.com/office/drawing/2014/main" val="3493481718"/>
                    </a:ext>
                  </a:extLst>
                </a:gridCol>
                <a:gridCol w="771940">
                  <a:extLst>
                    <a:ext uri="{9D8B030D-6E8A-4147-A177-3AD203B41FA5}">
                      <a16:colId xmlns:a16="http://schemas.microsoft.com/office/drawing/2014/main" val="2844371350"/>
                    </a:ext>
                  </a:extLst>
                </a:gridCol>
                <a:gridCol w="462498">
                  <a:extLst>
                    <a:ext uri="{9D8B030D-6E8A-4147-A177-3AD203B41FA5}">
                      <a16:colId xmlns:a16="http://schemas.microsoft.com/office/drawing/2014/main" val="607947784"/>
                    </a:ext>
                  </a:extLst>
                </a:gridCol>
                <a:gridCol w="399279">
                  <a:extLst>
                    <a:ext uri="{9D8B030D-6E8A-4147-A177-3AD203B41FA5}">
                      <a16:colId xmlns:a16="http://schemas.microsoft.com/office/drawing/2014/main" val="3347001208"/>
                    </a:ext>
                  </a:extLst>
                </a:gridCol>
                <a:gridCol w="309441">
                  <a:extLst>
                    <a:ext uri="{9D8B030D-6E8A-4147-A177-3AD203B41FA5}">
                      <a16:colId xmlns:a16="http://schemas.microsoft.com/office/drawing/2014/main" val="989978108"/>
                    </a:ext>
                  </a:extLst>
                </a:gridCol>
                <a:gridCol w="462498">
                  <a:extLst>
                    <a:ext uri="{9D8B030D-6E8A-4147-A177-3AD203B41FA5}">
                      <a16:colId xmlns:a16="http://schemas.microsoft.com/office/drawing/2014/main" val="1029927071"/>
                    </a:ext>
                  </a:extLst>
                </a:gridCol>
                <a:gridCol w="863442">
                  <a:extLst>
                    <a:ext uri="{9D8B030D-6E8A-4147-A177-3AD203B41FA5}">
                      <a16:colId xmlns:a16="http://schemas.microsoft.com/office/drawing/2014/main" val="433008082"/>
                    </a:ext>
                  </a:extLst>
                </a:gridCol>
                <a:gridCol w="575628">
                  <a:extLst>
                    <a:ext uri="{9D8B030D-6E8A-4147-A177-3AD203B41FA5}">
                      <a16:colId xmlns:a16="http://schemas.microsoft.com/office/drawing/2014/main" val="4071385487"/>
                    </a:ext>
                  </a:extLst>
                </a:gridCol>
                <a:gridCol w="420906">
                  <a:extLst>
                    <a:ext uri="{9D8B030D-6E8A-4147-A177-3AD203B41FA5}">
                      <a16:colId xmlns:a16="http://schemas.microsoft.com/office/drawing/2014/main" val="3581160511"/>
                    </a:ext>
                  </a:extLst>
                </a:gridCol>
                <a:gridCol w="307778">
                  <a:extLst>
                    <a:ext uri="{9D8B030D-6E8A-4147-A177-3AD203B41FA5}">
                      <a16:colId xmlns:a16="http://schemas.microsoft.com/office/drawing/2014/main" val="1466121487"/>
                    </a:ext>
                  </a:extLst>
                </a:gridCol>
                <a:gridCol w="464162">
                  <a:extLst>
                    <a:ext uri="{9D8B030D-6E8A-4147-A177-3AD203B41FA5}">
                      <a16:colId xmlns:a16="http://schemas.microsoft.com/office/drawing/2014/main" val="2652812493"/>
                    </a:ext>
                  </a:extLst>
                </a:gridCol>
              </a:tblGrid>
              <a:tr h="143422">
                <a:tc gridSpan="17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线上计划以及预算（开业三个月）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387383"/>
                  </a:ext>
                </a:extLst>
              </a:tr>
              <a:tr h="143422">
                <a:tc row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黑体" panose="02010609060101010101" pitchFamily="49" charset="-122"/>
                        </a:rPr>
                        <a:t>项目类别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黑体" panose="02010609060101010101" pitchFamily="49" charset="-122"/>
                        </a:rPr>
                        <a:t>项目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黑体" panose="02010609060101010101" pitchFamily="49" charset="-122"/>
                        </a:rPr>
                        <a:t>金额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第一个月计划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第二个月计划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第三个月计划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67107"/>
                  </a:ext>
                </a:extLst>
              </a:tr>
              <a:tr h="2874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项目名称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项目日期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频次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预算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项目名称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项目日期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频次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预算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项目名称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项目日期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频次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预算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334618"/>
                  </a:ext>
                </a:extLst>
              </a:tr>
              <a:tr h="143422">
                <a:tc rowSpan="6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黑体" panose="02010609060101010101" pitchFamily="49" charset="-122"/>
                        </a:rPr>
                        <a:t>线上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rowSpan="6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64</a:t>
                      </a:r>
                      <a:r>
                        <a:rPr kumimoji="0" lang="zh-CN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汽车之家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年单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29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抖音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直播日更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抖音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直播日更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07759"/>
                  </a:ext>
                </a:extLst>
              </a:tr>
              <a:tr h="1855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懂车帝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年单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18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微信朋友圈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覆盖</a:t>
                      </a: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万人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微信朋友圈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覆盖</a:t>
                      </a: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万人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157615"/>
                  </a:ext>
                </a:extLst>
              </a:tr>
              <a:tr h="37717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易车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年单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24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懂车帝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信息流广告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懂车帝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信息流广告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785386"/>
                  </a:ext>
                </a:extLst>
              </a:tr>
              <a:tr h="1434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抖音本地通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月度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抖音本地通</a:t>
                      </a:r>
                      <a:endParaRPr kumimoji="0" lang="en-US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月度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抖音本地通</a:t>
                      </a:r>
                      <a:endParaRPr kumimoji="0" lang="en-US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月度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962356"/>
                  </a:ext>
                </a:extLst>
              </a:tr>
              <a:tr h="21748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小红书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覆盖</a:t>
                      </a: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10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万人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1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汽车之家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月度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691577"/>
                  </a:ext>
                </a:extLst>
              </a:tr>
              <a:tr h="21444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电台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6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次</a:t>
                      </a: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/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日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009946"/>
                  </a:ext>
                </a:extLst>
              </a:tr>
              <a:tr h="275277">
                <a:tc gridSpan="17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线下计划以及预算（开业三个月）</a:t>
                      </a:r>
                      <a:r>
                        <a:rPr kumimoji="0" lang="zh-CN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黑体" panose="02010609060101010101" pitchFamily="49" charset="-122"/>
                        </a:rPr>
                        <a:t>　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11274"/>
                  </a:ext>
                </a:extLst>
              </a:tr>
              <a:tr h="143422">
                <a:tc row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项目类别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金额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gridSpan="5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黑体" panose="02010609060101010101" pitchFamily="49" charset="-122"/>
                        </a:rPr>
                        <a:t>第一个月计划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黑体" panose="02010609060101010101" pitchFamily="49" charset="-122"/>
                        </a:rPr>
                        <a:t>第二个月计划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黑体" panose="02010609060101010101" pitchFamily="49" charset="-122"/>
                        </a:rPr>
                        <a:t>第三个月计划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86184"/>
                  </a:ext>
                </a:extLst>
              </a:tr>
              <a:tr h="27527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项目名称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项目日期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集客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订单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预算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项目名称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项目日期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集客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订单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预算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项目名称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项目日期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集客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订单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预算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702850"/>
                  </a:ext>
                </a:extLst>
              </a:tr>
              <a:tr h="320902">
                <a:tc rowSpan="4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线下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17</a:t>
                      </a:r>
                      <a:r>
                        <a:rPr kumimoji="0" lang="zh-CN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试营业活动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开业活动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4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外拓活动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108444"/>
                  </a:ext>
                </a:extLst>
              </a:tr>
              <a:tr h="34979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保客活动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保客活动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店端活动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50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547777"/>
                  </a:ext>
                </a:extLst>
              </a:tr>
              <a:tr h="28288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社区广告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3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外拓活动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10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2</a:t>
                      </a:r>
                      <a:r>
                        <a:rPr kumimoji="0" lang="zh-CN" alt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微软雅黑" panose="020B0503020204020204" pitchFamily="34" charset="-122"/>
                          <a:sym typeface="微软雅黑" panose="020B0503020204020204" pitchFamily="34" charset="-122"/>
                        </a:rPr>
                        <a:t>万</a:t>
                      </a: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086279"/>
                  </a:ext>
                </a:extLst>
              </a:tr>
              <a:tr h="28288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1pPr>
                      <a:lvl2pPr marL="742950" indent="-28575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2pPr>
                      <a:lvl3pPr marL="11430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3pPr>
                      <a:lvl4pPr marL="16002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4pPr>
                      <a:lvl5pPr marL="2057400" indent="-228600">
                        <a:lnSpc>
                          <a:spcPct val="120000"/>
                        </a:lnSpc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华文细黑" panose="0201060004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微软雅黑" panose="020B0503020204020204" pitchFamily="34" charset="-122"/>
                        <a:sym typeface="微软雅黑" panose="020B0503020204020204" pitchFamily="34" charset="-122"/>
                      </a:endParaRPr>
                    </a:p>
                  </a:txBody>
                  <a:tcPr marL="6273" marR="6273" marT="6273" marB="627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316765"/>
                  </a:ext>
                </a:extLst>
              </a:tr>
            </a:tbl>
          </a:graphicData>
        </a:graphic>
      </p:graphicFrame>
      <p:sp>
        <p:nvSpPr>
          <p:cNvPr id="38117" name="矩形 1"/>
          <p:cNvSpPr txBox="1">
            <a:spLocks noChangeArrowheads="1"/>
          </p:cNvSpPr>
          <p:nvPr/>
        </p:nvSpPr>
        <p:spPr bwMode="auto">
          <a:xfrm>
            <a:off x="568325" y="6089650"/>
            <a:ext cx="7631113" cy="4587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计划开业三个月内投入推广费用</a:t>
            </a:r>
            <a:r>
              <a:rPr lang="en-US" altLang="zh-CN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113</a:t>
            </a:r>
            <a:r>
              <a:rPr lang="zh-CN" altLang="zh-CN" b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万</a:t>
            </a:r>
            <a:r>
              <a:rPr lang="zh-CN" altLang="zh-CN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，其中线上</a:t>
            </a:r>
            <a:r>
              <a:rPr lang="en-US" altLang="zh-CN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90</a:t>
            </a:r>
            <a:r>
              <a:rPr lang="zh-CN" altLang="zh-CN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万，线下</a:t>
            </a:r>
            <a:r>
              <a:rPr lang="en-US" altLang="zh-CN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23</a:t>
            </a:r>
            <a:r>
              <a:rPr lang="zh-CN" altLang="zh-CN" b="1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万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40964FF-1B6C-4527-83B3-3D3ED30EFD95}"/>
              </a:ext>
            </a:extLst>
          </p:cNvPr>
          <p:cNvSpPr/>
          <p:nvPr/>
        </p:nvSpPr>
        <p:spPr>
          <a:xfrm>
            <a:off x="3286125" y="39688"/>
            <a:ext cx="5857875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四、营销策略、计划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矩形 3"/>
          <p:cNvSpPr>
            <a:spLocks noChangeArrowheads="1"/>
          </p:cNvSpPr>
          <p:nvPr/>
        </p:nvSpPr>
        <p:spPr bwMode="auto">
          <a:xfrm>
            <a:off x="71406" y="642918"/>
            <a:ext cx="35365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4.4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渠道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布局计划（</a:t>
            </a: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二网布局）</a:t>
            </a:r>
          </a:p>
        </p:txBody>
      </p:sp>
      <p:sp>
        <p:nvSpPr>
          <p:cNvPr id="79875" name="TextBox 5"/>
          <p:cNvSpPr txBox="1">
            <a:spLocks noChangeArrowheads="1"/>
          </p:cNvSpPr>
          <p:nvPr/>
        </p:nvSpPr>
        <p:spPr bwMode="auto">
          <a:xfrm>
            <a:off x="142845" y="1071546"/>
            <a:ext cx="8677306" cy="5742004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endParaRPr lang="en-US" altLang="zh-CN" sz="160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79877" name="图片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142984"/>
            <a:ext cx="3370262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4143372" y="2360524"/>
            <a:ext cx="3857652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zh-CN" sz="1400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1、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  <a:sym typeface="+mn-ea"/>
              </a:rPr>
              <a:t>在不破坏原有老店渠道布局的情况下，做到有汽贸的地方就有我们的铺车，开始</a:t>
            </a:r>
            <a:r>
              <a:rPr lang="en-US" altLang="zh-CN" sz="1400" b="1" dirty="0" smtClean="0">
                <a:latin typeface="微软雅黑" pitchFamily="34" charset="-122"/>
                <a:ea typeface="微软雅黑" pitchFamily="34" charset="-122"/>
                <a:sym typeface="+mn-ea"/>
              </a:rPr>
              <a:t>5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  <a:sym typeface="+mn-ea"/>
              </a:rPr>
              <a:t>家二网；</a:t>
            </a:r>
            <a:endParaRPr lang="zh-CN" altLang="zh-CN" sz="1400" b="1" dirty="0" smtClean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1400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2、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在外来人口比较密集的乡镇开设专营店；</a:t>
            </a:r>
            <a:endParaRPr lang="zh-CN" altLang="zh-CN" sz="1400" b="1" dirty="0" smtClean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3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、联络各地乡镇汽车维修点发展代理人模式</a:t>
            </a:r>
            <a:endParaRPr lang="zh-CN" altLang="zh-CN" sz="1400" b="1" dirty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28708" name="文本占位符 3"/>
          <p:cNvSpPr txBox="1">
            <a:spLocks noChangeArrowheads="1"/>
          </p:cNvSpPr>
          <p:nvPr/>
        </p:nvSpPr>
        <p:spPr bwMode="auto">
          <a:xfrm>
            <a:off x="4143372" y="1500174"/>
            <a:ext cx="4000528" cy="848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lvl1pPr defTabSz="9131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131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131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131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1313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zh-CN" altLang="en-US" sz="16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</a:rPr>
              <a:t>二</a:t>
            </a:r>
            <a:r>
              <a:rPr lang="zh-CN" altLang="en-US" sz="16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</a:rPr>
              <a:t>网开拓及运营管理策略：</a:t>
            </a:r>
            <a:endParaRPr lang="zh-CN" altLang="en-US" sz="16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17406229"/>
              </p:ext>
            </p:extLst>
          </p:nvPr>
        </p:nvGraphicFramePr>
        <p:xfrm>
          <a:off x="357158" y="4785040"/>
          <a:ext cx="8358245" cy="1930108"/>
        </p:xfrm>
        <a:graphic>
          <a:graphicData uri="http://schemas.openxmlformats.org/drawingml/2006/table">
            <a:tbl>
              <a:tblPr/>
              <a:tblGrid>
                <a:gridCol w="1716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5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2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区县名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柳城县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鹿寨县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融安县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融水县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三江县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人口数量（万）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80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60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49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56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45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二网类型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专营店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二网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二网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二网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二网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9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数量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1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开发方式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直营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合作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合作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合作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合作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计划开发时间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</a:rPr>
                        <a:t>2025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</a:rPr>
                        <a:t>年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</a:rPr>
                        <a:t>3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</a:rPr>
                        <a:t>月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2025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年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6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月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2025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年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12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月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2025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年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月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2025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年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8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黑体" pitchFamily="49" charset="-122"/>
                          <a:sym typeface="+mn-ea"/>
                        </a:rPr>
                        <a:t>月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6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计划年销量目标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40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</a:t>
                      </a:r>
                    </a:p>
                  </a:txBody>
                  <a:tcPr marL="91446" marR="91446" marT="45688" marB="456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79925" name="Picture 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286256"/>
            <a:ext cx="20097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926" name="Picture 5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2500306"/>
            <a:ext cx="190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927" name="Picture 5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3071810"/>
            <a:ext cx="190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928" name="Picture 5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2000240"/>
            <a:ext cx="190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929" name="Picture 5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1643050"/>
            <a:ext cx="190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9931" name="Picture 5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3286124"/>
            <a:ext cx="257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9" name="直接箭头连接符 18"/>
          <p:cNvCxnSpPr>
            <a:stCxn id="79931" idx="3"/>
          </p:cNvCxnSpPr>
          <p:nvPr/>
        </p:nvCxnSpPr>
        <p:spPr bwMode="auto">
          <a:xfrm>
            <a:off x="1042961" y="3414712"/>
            <a:ext cx="1100147" cy="2286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pic>
        <p:nvPicPr>
          <p:cNvPr id="79932" name="Picture 6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00100" y="2786058"/>
            <a:ext cx="3143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2" name="直接箭头连接符 21"/>
          <p:cNvCxnSpPr>
            <a:stCxn id="79932" idx="3"/>
          </p:cNvCxnSpPr>
          <p:nvPr/>
        </p:nvCxnSpPr>
        <p:spPr bwMode="auto">
          <a:xfrm>
            <a:off x="1314425" y="2962271"/>
            <a:ext cx="400055" cy="2524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</p:spPr>
      </p:cxnSp>
      <p:sp>
        <p:nvSpPr>
          <p:cNvPr id="18" name="矩形 17">
            <a:extLst>
              <a:ext uri="{FF2B5EF4-FFF2-40B4-BE49-F238E27FC236}">
                <a16:creationId xmlns:a16="http://schemas.microsoft.com/office/drawing/2014/main" id="{240964FF-1B6C-4527-83B3-3D3ED30EFD95}"/>
              </a:ext>
            </a:extLst>
          </p:cNvPr>
          <p:cNvSpPr/>
          <p:nvPr/>
        </p:nvSpPr>
        <p:spPr>
          <a:xfrm>
            <a:off x="3286125" y="39688"/>
            <a:ext cx="5857875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四、营销策略、计划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矩形 3"/>
          <p:cNvSpPr>
            <a:spLocks noChangeArrowheads="1"/>
          </p:cNvSpPr>
          <p:nvPr/>
        </p:nvSpPr>
        <p:spPr bwMode="auto">
          <a:xfrm>
            <a:off x="71406" y="642918"/>
            <a:ext cx="2714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4.5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IDCC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业务开展计划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0901" name="文本框 1"/>
          <p:cNvSpPr txBox="1">
            <a:spLocks noChangeArrowheads="1"/>
          </p:cNvSpPr>
          <p:nvPr/>
        </p:nvSpPr>
        <p:spPr bwMode="auto">
          <a:xfrm>
            <a:off x="357158" y="1214422"/>
            <a:ext cx="1531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运营计划</a:t>
            </a: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673100" y="1776413"/>
          <a:ext cx="7797800" cy="1228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5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0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微软雅黑" pitchFamily="34" charset="-122"/>
                          <a:ea typeface="微软雅黑" pitchFamily="34" charset="-122"/>
                        </a:rPr>
                        <a:t>垂直媒体投放计划</a:t>
                      </a:r>
                    </a:p>
                  </a:txBody>
                  <a:tcPr marL="91433" marR="91433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汽车之家、易车网、懂车帝：投放</a:t>
                      </a:r>
                      <a:r>
                        <a:rPr lang="en-US" altLang="zh-CN" sz="140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12</a:t>
                      </a:r>
                      <a:r>
                        <a:rPr lang="zh-CN" altLang="en-US" sz="140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期，抖音开通直播</a:t>
                      </a:r>
                    </a:p>
                  </a:txBody>
                  <a:tcPr marL="91433" marR="914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IDCC</a:t>
                      </a: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人员架构配置计划</a:t>
                      </a:r>
                    </a:p>
                  </a:txBody>
                  <a:tcPr marL="91433" marR="91433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一名主管，两名专员</a:t>
                      </a:r>
                    </a:p>
                  </a:txBody>
                  <a:tcPr marL="91433" marR="914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 dirty="0">
                          <a:latin typeface="微软雅黑" pitchFamily="34" charset="-122"/>
                          <a:ea typeface="微软雅黑" pitchFamily="34" charset="-122"/>
                        </a:rPr>
                        <a:t>其他</a:t>
                      </a:r>
                    </a:p>
                  </a:txBody>
                  <a:tcPr marL="91433" marR="91433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1400"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激励措施：有效线索奖励：1元/批，邀约到店：5元/批，成交：200元/台；</a:t>
                      </a:r>
                    </a:p>
                  </a:txBody>
                  <a:tcPr marL="91433" marR="914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0916" name="文本框 7"/>
          <p:cNvSpPr txBox="1">
            <a:spLocks noChangeArrowheads="1"/>
          </p:cNvSpPr>
          <p:nvPr/>
        </p:nvSpPr>
        <p:spPr bwMode="auto">
          <a:xfrm>
            <a:off x="428596" y="3071810"/>
            <a:ext cx="1531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运营目标</a:t>
            </a:r>
          </a:p>
        </p:txBody>
      </p:sp>
      <p:graphicFrame>
        <p:nvGraphicFramePr>
          <p:cNvPr id="9" name="表格 8"/>
          <p:cNvGraphicFramePr/>
          <p:nvPr>
            <p:custDataLst>
              <p:tags r:id="rId2"/>
            </p:custDataLst>
          </p:nvPr>
        </p:nvGraphicFramePr>
        <p:xfrm>
          <a:off x="681038" y="3559173"/>
          <a:ext cx="7781925" cy="1155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6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6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85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项目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线上集客目标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邀约到店率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线索成交率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销量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>
                          <a:latin typeface="微软雅黑" pitchFamily="34" charset="-122"/>
                          <a:ea typeface="微软雅黑" pitchFamily="34" charset="-122"/>
                          <a:cs typeface="宋体" panose="02010600030101010101" pitchFamily="2" charset="-122"/>
                        </a:rPr>
                        <a:t>IDCC</a:t>
                      </a:r>
                      <a:r>
                        <a:rPr lang="zh-CN" altLang="en-US" sz="1400" dirty="0">
                          <a:latin typeface="微软雅黑" pitchFamily="34" charset="-122"/>
                          <a:ea typeface="微软雅黑" pitchFamily="34" charset="-122"/>
                          <a:cs typeface="宋体" panose="02010600030101010101" pitchFamily="2" charset="-122"/>
                        </a:rPr>
                        <a:t>销售目标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>
                          <a:latin typeface="微软雅黑" pitchFamily="34" charset="-122"/>
                          <a:ea typeface="微软雅黑" pitchFamily="34" charset="-122"/>
                        </a:rPr>
                        <a:t>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25%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>
                          <a:latin typeface="微软雅黑" pitchFamily="34" charset="-122"/>
                          <a:ea typeface="微软雅黑" pitchFamily="34" charset="-122"/>
                        </a:rPr>
                        <a:t>225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0937" name="文本框 9"/>
          <p:cNvSpPr txBox="1">
            <a:spLocks noChangeArrowheads="1"/>
          </p:cNvSpPr>
          <p:nvPr/>
        </p:nvSpPr>
        <p:spPr bwMode="auto">
          <a:xfrm>
            <a:off x="500034" y="4929198"/>
            <a:ext cx="82073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利用网络集客作用，提高网推的能力和特性，提升网络关注度和美誉度宣传，从而增加网络线索。</a:t>
            </a:r>
          </a:p>
          <a:p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2.IDCC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和大客户部门协同作战，不仅要通过活动把客户邀约进来，也要充分利用好试驾车走出去，主动上门试驾，实现展厅的外延。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40964FF-1B6C-4527-83B3-3D3ED30EFD95}"/>
              </a:ext>
            </a:extLst>
          </p:cNvPr>
          <p:cNvSpPr/>
          <p:nvPr/>
        </p:nvSpPr>
        <p:spPr>
          <a:xfrm>
            <a:off x="3286125" y="39688"/>
            <a:ext cx="5857875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四、营销策略、计划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矩形 3"/>
          <p:cNvSpPr>
            <a:spLocks noChangeArrowheads="1"/>
          </p:cNvSpPr>
          <p:nvPr/>
        </p:nvSpPr>
        <p:spPr bwMode="auto">
          <a:xfrm>
            <a:off x="71406" y="642918"/>
            <a:ext cx="23823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4.6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大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客户开拓计划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1925" name="文本框 1"/>
          <p:cNvSpPr txBox="1">
            <a:spLocks noChangeArrowheads="1"/>
          </p:cNvSpPr>
          <p:nvPr/>
        </p:nvSpPr>
        <p:spPr bwMode="auto">
          <a:xfrm>
            <a:off x="285720" y="1142984"/>
            <a:ext cx="857256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1.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建立专职大客户部门，利用公司本地社会资源优势，建立租车公司，政府企业单位等大客户档案，形成定期走访了解客户需求的工作要求，从培育大客户入手，建立长期稳定的合作关系。</a:t>
            </a:r>
          </a:p>
          <a:p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2.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制定大客户个性化服务套餐，针对不同大客户的需求 ，以定制服务满足客户需求，提高大客户忠诚度。</a:t>
            </a:r>
          </a:p>
          <a:p>
            <a:r>
              <a:rPr lang="en-US" altLang="zh-CN" sz="1600" dirty="0">
                <a:latin typeface="微软雅黑" pitchFamily="34" charset="-122"/>
                <a:ea typeface="微软雅黑" pitchFamily="34" charset="-122"/>
              </a:rPr>
              <a:t>3.</a:t>
            </a: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寻求异业合作，和当地驾校，商超，小区物业展开异业联合，加大外展集客活动，增加品牌，产品的曝光度。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357158" y="3714750"/>
          <a:ext cx="8358248" cy="271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9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9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9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866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 dirty="0">
                          <a:latin typeface="微软雅黑" pitchFamily="34" charset="-122"/>
                          <a:ea typeface="微软雅黑" pitchFamily="34" charset="-122"/>
                        </a:rPr>
                        <a:t>大客户类型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开发状况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意向客户目标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销量目标</a:t>
                      </a:r>
                    </a:p>
                  </a:txBody>
                  <a:tcPr marL="91429" marR="9142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66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驾校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altLang="en-US" sz="1400" dirty="0">
                          <a:latin typeface="微软雅黑" pitchFamily="34" charset="-122"/>
                          <a:ea typeface="微软雅黑" pitchFamily="34" charset="-122"/>
                        </a:rPr>
                        <a:t>家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20</a:t>
                      </a: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组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台</a:t>
                      </a:r>
                    </a:p>
                  </a:txBody>
                  <a:tcPr marL="91429" marR="9142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866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租车公司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家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组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5</a:t>
                      </a: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台</a:t>
                      </a:r>
                    </a:p>
                  </a:txBody>
                  <a:tcPr marL="91429" marR="9142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866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政府企业单位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10</a:t>
                      </a: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家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>
                          <a:latin typeface="微软雅黑" pitchFamily="34" charset="-122"/>
                          <a:ea typeface="微软雅黑" pitchFamily="34" charset="-122"/>
                        </a:rPr>
                        <a:t>20</a:t>
                      </a:r>
                      <a:r>
                        <a:rPr lang="zh-CN" altLang="en-US" sz="1400">
                          <a:latin typeface="微软雅黑" pitchFamily="34" charset="-122"/>
                          <a:ea typeface="微软雅黑" pitchFamily="34" charset="-122"/>
                        </a:rPr>
                        <a:t>组</a:t>
                      </a:r>
                    </a:p>
                  </a:txBody>
                  <a:tcPr marL="91429" marR="91429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400" dirty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sz="1400" dirty="0">
                          <a:latin typeface="微软雅黑" pitchFamily="34" charset="-122"/>
                          <a:ea typeface="微软雅黑" pitchFamily="34" charset="-122"/>
                        </a:rPr>
                        <a:t>台</a:t>
                      </a:r>
                    </a:p>
                  </a:txBody>
                  <a:tcPr marL="91429" marR="9142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240964FF-1B6C-4527-83B3-3D3ED30EFD95}"/>
              </a:ext>
            </a:extLst>
          </p:cNvPr>
          <p:cNvSpPr/>
          <p:nvPr/>
        </p:nvSpPr>
        <p:spPr>
          <a:xfrm>
            <a:off x="3286125" y="39688"/>
            <a:ext cx="5857875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四、营销策略、计划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矩形 3"/>
          <p:cNvSpPr>
            <a:spLocks noChangeArrowheads="1"/>
          </p:cNvSpPr>
          <p:nvPr/>
        </p:nvSpPr>
        <p:spPr bwMode="auto">
          <a:xfrm>
            <a:off x="71406" y="642918"/>
            <a:ext cx="2151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4.7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、售后服务计划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642910" y="1500174"/>
          <a:ext cx="8001056" cy="1285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8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售后预估</a:t>
                      </a:r>
                      <a:endParaRPr lang="zh-CN" altLang="en-US" sz="14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699" marR="12699" marT="12700" anchor="b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第一年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699" marR="12699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第二年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699" marR="12699" marT="12700" anchor="ctr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第三年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699" marR="12699" marT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进厂台</a:t>
                      </a:r>
                      <a:r>
                        <a:rPr lang="zh-CN" sz="14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次</a:t>
                      </a:r>
                      <a:r>
                        <a:rPr lang="zh-CN" altLang="en-US" sz="1400" b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（台）</a:t>
                      </a:r>
                      <a:endParaRPr lang="zh-CN" altLang="en-US" sz="14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699" marR="12699" marT="12700" anchor="b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等线" panose="02010600030101010101" pitchFamily="2" charset="-122"/>
                        </a:rPr>
                        <a:t>2730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等线" panose="02010600030101010101" pitchFamily="2" charset="-122"/>
                      </a:endParaRPr>
                    </a:p>
                  </a:txBody>
                  <a:tcPr marL="12699" marR="12699" marT="12700" anchor="b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等线" panose="02010600030101010101" pitchFamily="2" charset="-122"/>
                        </a:rPr>
                        <a:t>4500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等线" panose="02010600030101010101" pitchFamily="2" charset="-122"/>
                      </a:endParaRPr>
                    </a:p>
                  </a:txBody>
                  <a:tcPr marL="12699" marR="12699" marT="12700" anchor="b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等线" panose="02010600030101010101" pitchFamily="2" charset="-122"/>
                        </a:rPr>
                        <a:t>6880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等线" panose="02010600030101010101" pitchFamily="2" charset="-122"/>
                      </a:endParaRPr>
                    </a:p>
                  </a:txBody>
                  <a:tcPr marL="12699" marR="12699" marT="1270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8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等线" panose="02010600030101010101" pitchFamily="2" charset="-122"/>
                        </a:rPr>
                        <a:t>产值（万元）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等线" panose="02010600030101010101" pitchFamily="2" charset="-122"/>
                      </a:endParaRPr>
                    </a:p>
                  </a:txBody>
                  <a:tcPr marL="12699" marR="12699" marT="12700" anchor="b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等线" panose="02010600030101010101" pitchFamily="2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等线" panose="02010600030101010101" pitchFamily="2" charset="-122"/>
                      </a:endParaRPr>
                    </a:p>
                  </a:txBody>
                  <a:tcPr marL="12699" marR="12699" marT="12700" anchor="b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等线" panose="02010600030101010101" pitchFamily="2" charset="-122"/>
                        </a:rPr>
                        <a:t>540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等线" panose="02010600030101010101" pitchFamily="2" charset="-122"/>
                      </a:endParaRPr>
                    </a:p>
                  </a:txBody>
                  <a:tcPr marL="12699" marR="12699" marT="12700" anchor="b"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等线" panose="02010600030101010101" pitchFamily="2" charset="-122"/>
                        </a:rPr>
                        <a:t>860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等线" panose="02010600030101010101" pitchFamily="2" charset="-122"/>
                      </a:endParaRPr>
                    </a:p>
                  </a:txBody>
                  <a:tcPr marL="12699" marR="12699" marT="1270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3995" name="文本框 6"/>
          <p:cNvSpPr txBox="1">
            <a:spLocks noChangeArrowheads="1"/>
          </p:cNvSpPr>
          <p:nvPr/>
        </p:nvSpPr>
        <p:spPr bwMode="auto">
          <a:xfrm>
            <a:off x="500034" y="2928934"/>
            <a:ext cx="8215370" cy="2181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，新车销售，利用销售政策（结合延保和续保）对自店销售新车进行售后绑定</a:t>
            </a:r>
          </a:p>
          <a:p>
            <a:pPr>
              <a:lnSpc>
                <a:spcPct val="200000"/>
              </a:lnSpc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，开业期间推出体验政策，招揽社会上传祺车主到店体验服务，提高自店的知名度</a:t>
            </a:r>
          </a:p>
          <a:p>
            <a:pPr>
              <a:lnSpc>
                <a:spcPct val="200000"/>
              </a:lnSpc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，整合保险公司的车主资源，根据车主使用年限，给予不同的优惠政策，挽留客户在店继续消费</a:t>
            </a:r>
          </a:p>
          <a:p>
            <a:pPr>
              <a:lnSpc>
                <a:spcPct val="200000"/>
              </a:lnSpc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，定制大客户和机团客户的特殊政策，用个性化服务吸引到店消费</a:t>
            </a:r>
          </a:p>
          <a:p>
            <a:pPr>
              <a:lnSpc>
                <a:spcPct val="200000"/>
              </a:lnSpc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，针对油车维修的老客户，提供新能源代步车，配套置换专属方案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40964FF-1B6C-4527-83B3-3D3ED30EFD95}"/>
              </a:ext>
            </a:extLst>
          </p:cNvPr>
          <p:cNvSpPr/>
          <p:nvPr/>
        </p:nvSpPr>
        <p:spPr>
          <a:xfrm>
            <a:off x="3286125" y="39688"/>
            <a:ext cx="5857875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四、营销策略、计划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71435" y="1214422"/>
          <a:ext cx="8929713" cy="5252452"/>
        </p:xfrm>
        <a:graphic>
          <a:graphicData uri="http://schemas.openxmlformats.org/drawingml/2006/table">
            <a:tbl>
              <a:tblPr/>
              <a:tblGrid>
                <a:gridCol w="495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96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6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6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64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647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9595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13296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项目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）月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N+1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）月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N+2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）月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N+3</a:t>
                      </a:r>
                      <a:r>
                        <a:rPr lang="zh-CN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96">
                <a:tc gridSpan="2"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4W</a:t>
                      </a: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1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956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工程建设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场地拆除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956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展厅门头装修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956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展厅内部装修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956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车间改造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956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家具采购及安装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956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VI</a:t>
                      </a:r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标识采购及安装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956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车间设备安装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956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清场保洁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95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团队搭建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管理人员到位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8956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员工招聘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8956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培训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895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申请验收及试营业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583" marR="7583" marT="7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3582988" y="23813"/>
            <a:ext cx="5561012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</a:t>
            </a:r>
            <a:r>
              <a:rPr lang="zh-CN" altLang="en-US" sz="22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、销售店建设日程计划</a:t>
            </a:r>
            <a:endParaRPr lang="zh-CN" altLang="zh-CN" sz="2200" b="1" kern="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282" y="571480"/>
            <a:ext cx="8715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新店计划于</a:t>
            </a:r>
            <a:r>
              <a:rPr lang="en-US" altLang="zh-CN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2025</a:t>
            </a:r>
            <a:r>
              <a:rPr lang="zh-CN" altLang="en-US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完成工程建设和团队搭建，于</a:t>
            </a:r>
            <a:r>
              <a:rPr lang="en-US" altLang="zh-CN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2025</a:t>
            </a:r>
            <a:r>
              <a:rPr lang="zh-CN" altLang="en-US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开业</a:t>
            </a:r>
            <a:endParaRPr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Box 5"/>
          <p:cNvSpPr txBox="1">
            <a:spLocks noChangeArrowheads="1"/>
          </p:cNvSpPr>
          <p:nvPr/>
        </p:nvSpPr>
        <p:spPr bwMode="auto">
          <a:xfrm>
            <a:off x="357158" y="714356"/>
            <a:ext cx="8501122" cy="5643602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CN" altLang="en-US" sz="1600" dirty="0">
                <a:latin typeface="微软雅黑" pitchFamily="34" charset="-122"/>
                <a:ea typeface="微软雅黑" pitchFamily="34" charset="-122"/>
              </a:rPr>
              <a:t>（其它需要说明的</a:t>
            </a:r>
            <a:r>
              <a:rPr lang="zh-CN" altLang="en-US" sz="1600" dirty="0" smtClean="0">
                <a:latin typeface="微软雅黑" pitchFamily="34" charset="-122"/>
                <a:ea typeface="微软雅黑" pitchFamily="34" charset="-122"/>
              </a:rPr>
              <a:t>事项，例如候选经销商优势等等）</a:t>
            </a:r>
            <a:endParaRPr lang="en-US" altLang="zh-CN" sz="1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582988" y="23813"/>
            <a:ext cx="5561012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六、其它（候选经销商优势说明）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976932" y="1124744"/>
            <a:ext cx="1005403" cy="743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zh-CN"/>
            </a:defPPr>
            <a:lvl1pPr lvl="0">
              <a:lnSpc>
                <a:spcPct val="150000"/>
              </a:lnSpc>
              <a:defRPr sz="32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r>
              <a:rPr lang="zh-CN" altLang="en-US" dirty="0">
                <a:solidFill>
                  <a:srgbClr val="FF0000"/>
                </a:solidFill>
              </a:rPr>
              <a:t>目录</a:t>
            </a:r>
          </a:p>
        </p:txBody>
      </p:sp>
      <p:sp>
        <p:nvSpPr>
          <p:cNvPr id="10" name="矩形 9"/>
          <p:cNvSpPr/>
          <p:nvPr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zh-CN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643042" y="1928802"/>
            <a:ext cx="5929828" cy="3970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一、区域</a:t>
            </a:r>
            <a:r>
              <a:rPr lang="zh-CN" alt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市场机会分析</a:t>
            </a:r>
            <a:endParaRPr lang="zh-CN" altLang="en-US" sz="2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r>
              <a:rPr lang="zh-CN" alt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、投资人投资动机及投资计划说明</a:t>
            </a:r>
            <a:endParaRPr lang="en-US" altLang="zh-CN" sz="2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三、销售目标及经营预测</a:t>
            </a:r>
            <a:endParaRPr lang="en-US" altLang="zh-CN" sz="2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四、营销策略、计划</a:t>
            </a:r>
            <a:endParaRPr lang="en-US" altLang="zh-CN" sz="28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五、销售店建设日程计划</a:t>
            </a:r>
            <a:endParaRPr lang="en-US" altLang="zh-CN" sz="2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六、其它（候选经销商优势说明）</a:t>
            </a:r>
            <a:endParaRPr lang="zh-CN" altLang="en-US" sz="2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21930F19-FFD6-43DD-8270-DA3A02726475}"/>
              </a:ext>
            </a:extLst>
          </p:cNvPr>
          <p:cNvSpPr/>
          <p:nvPr/>
        </p:nvSpPr>
        <p:spPr>
          <a:xfrm>
            <a:off x="3286125" y="39688"/>
            <a:ext cx="5857875" cy="4985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>
                <a:latin typeface="微软雅黑" pitchFamily="34" charset="-122"/>
                <a:ea typeface="微软雅黑" pitchFamily="34" charset="-122"/>
              </a:rPr>
              <a:t>一、区域</a:t>
            </a: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市场机会分析</a:t>
            </a:r>
            <a:endParaRPr lang="zh-CN" altLang="zh-CN" sz="2200" b="1" kern="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180" name="文本框 2"/>
          <p:cNvSpPr txBox="1">
            <a:spLocks noChangeArrowheads="1"/>
          </p:cNvSpPr>
          <p:nvPr/>
        </p:nvSpPr>
        <p:spPr bwMode="auto">
          <a:xfrm>
            <a:off x="0" y="642918"/>
            <a:ext cx="70944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 dirty="0" smtClean="0">
                <a:solidFill>
                  <a:srgbClr val="1E323C"/>
                </a:solidFill>
                <a:ea typeface="微软雅黑" pitchFamily="34" charset="-122"/>
                <a:sym typeface="Arial" pitchFamily="34" charset="0"/>
              </a:rPr>
              <a:t>1.1</a:t>
            </a:r>
            <a:r>
              <a:rPr lang="zh-CN" altLang="en-US" b="1" dirty="0" smtClean="0">
                <a:solidFill>
                  <a:srgbClr val="1E323C"/>
                </a:solidFill>
                <a:ea typeface="微软雅黑" pitchFamily="34" charset="-122"/>
                <a:sym typeface="Arial" pitchFamily="34" charset="0"/>
              </a:rPr>
              <a:t>、城市概况说明</a:t>
            </a:r>
            <a:endParaRPr lang="en-US" altLang="zh-CN" b="1" dirty="0">
              <a:solidFill>
                <a:srgbClr val="1E323C"/>
              </a:solidFill>
              <a:ea typeface="微软雅黑" pitchFamily="34" charset="-122"/>
              <a:sym typeface="Arial" pitchFamily="34" charset="0"/>
            </a:endParaRPr>
          </a:p>
        </p:txBody>
      </p:sp>
      <p:pic>
        <p:nvPicPr>
          <p:cNvPr id="50183" name="图片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15849" y="1052514"/>
            <a:ext cx="5120201" cy="4105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85720" y="1023895"/>
          <a:ext cx="4071966" cy="526262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35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7828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行政区域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4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区、</a:t>
                      </a:r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3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县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7828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常住人口（万）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455.3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28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面积（平方千米）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309.62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828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GDP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总值（亿）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4742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亿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828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主要经济产业</a:t>
                      </a:r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特色经济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工业薄弱，以农业、旅游为主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7828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  <a:sym typeface="Arial" pitchFamily="34" charset="0"/>
                        </a:rPr>
                        <a:t>202X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  <a:sym typeface="Arial" pitchFamily="34" charset="0"/>
                        </a:rPr>
                        <a:t>年乘用车整体上险量（台）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  <a:sym typeface="Arial" pitchFamily="34" charset="0"/>
                        </a:rPr>
                        <a:t>67563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7828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  <a:sym typeface="Arial" pitchFamily="34" charset="0"/>
                        </a:rPr>
                        <a:t>新能源汽车渗透率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30%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828"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汽车保有量（万台）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23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万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21930F19-FFD6-43DD-8270-DA3A02726475}"/>
              </a:ext>
            </a:extLst>
          </p:cNvPr>
          <p:cNvSpPr/>
          <p:nvPr/>
        </p:nvSpPr>
        <p:spPr>
          <a:xfrm>
            <a:off x="3286125" y="39688"/>
            <a:ext cx="5857875" cy="4985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>
                <a:latin typeface="微软雅黑" pitchFamily="34" charset="-122"/>
                <a:ea typeface="微软雅黑" pitchFamily="34" charset="-122"/>
              </a:rPr>
              <a:t>一、区域</a:t>
            </a: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市场机会分析</a:t>
            </a:r>
            <a:endParaRPr lang="zh-CN" altLang="zh-CN" sz="2200" b="1" kern="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180" name="文本框 2"/>
          <p:cNvSpPr txBox="1">
            <a:spLocks noChangeArrowheads="1"/>
          </p:cNvSpPr>
          <p:nvPr/>
        </p:nvSpPr>
        <p:spPr bwMode="auto">
          <a:xfrm>
            <a:off x="0" y="642918"/>
            <a:ext cx="70944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 dirty="0" smtClean="0">
                <a:solidFill>
                  <a:srgbClr val="1E323C"/>
                </a:solidFill>
                <a:ea typeface="微软雅黑" pitchFamily="34" charset="-122"/>
                <a:sym typeface="Arial" pitchFamily="34" charset="0"/>
              </a:rPr>
              <a:t>1.2</a:t>
            </a:r>
            <a:r>
              <a:rPr lang="zh-CN" altLang="en-US" b="1" dirty="0" smtClean="0">
                <a:solidFill>
                  <a:srgbClr val="1E323C"/>
                </a:solidFill>
                <a:ea typeface="微软雅黑" pitchFamily="34" charset="-122"/>
                <a:sym typeface="Arial" pitchFamily="34" charset="0"/>
              </a:rPr>
              <a:t>、当地各车型细分市场及主要品牌销售情况</a:t>
            </a:r>
            <a:endParaRPr lang="en-US" altLang="zh-CN" b="1" dirty="0">
              <a:solidFill>
                <a:srgbClr val="1E323C"/>
              </a:solidFill>
              <a:ea typeface="微软雅黑" pitchFamily="34" charset="-122"/>
              <a:sym typeface="Arial" pitchFamily="34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585409"/>
              </p:ext>
            </p:extLst>
          </p:nvPr>
        </p:nvGraphicFramePr>
        <p:xfrm>
          <a:off x="214282" y="2000240"/>
          <a:ext cx="4143402" cy="4572031"/>
        </p:xfrm>
        <a:graphic>
          <a:graphicData uri="http://schemas.openxmlformats.org/drawingml/2006/table">
            <a:tbl>
              <a:tblPr/>
              <a:tblGrid>
                <a:gridCol w="690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0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5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0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348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车型</a:t>
                      </a:r>
                      <a:r>
                        <a:rPr lang="zh-CN" altLang="en-US" sz="1100" b="1" i="0" u="none" strike="noStrike" dirty="0">
                          <a:solidFill>
                            <a:srgbClr val="FFFFFF"/>
                          </a:solidFill>
                          <a:latin typeface="微软雅黑"/>
                        </a:rPr>
                        <a:t> 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车系</a:t>
                      </a:r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latin typeface="微软雅黑"/>
                        </a:rPr>
                        <a:t> 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微软雅黑"/>
                        </a:rPr>
                        <a:t>2024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latin typeface="微软雅黑"/>
                        </a:rPr>
                        <a:t>年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微软雅黑"/>
                        </a:rPr>
                        <a:t>2024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latin typeface="微软雅黑"/>
                        </a:rPr>
                        <a:t>年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南昌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市场总量</a:t>
                      </a:r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latin typeface="微软雅黑"/>
                        </a:rPr>
                        <a:t> 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传祺上险</a:t>
                      </a:r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latin typeface="微软雅黑"/>
                        </a:rPr>
                        <a:t> 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车型</a:t>
                      </a:r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latin typeface="微软雅黑"/>
                        </a:rPr>
                        <a:t> 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上险数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市占率</a:t>
                      </a:r>
                      <a:r>
                        <a:rPr lang="zh-CN" altLang="en-US" sz="1100" b="1" i="0" u="none" strike="noStrike">
                          <a:solidFill>
                            <a:srgbClr val="FFFFFF"/>
                          </a:solidFill>
                          <a:latin typeface="微软雅黑"/>
                        </a:rPr>
                        <a:t> 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91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MPV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A-MPV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1401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M6P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B-MPV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4086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M8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E9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E8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591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SUV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A0-SUV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3274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影速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A-SUV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30174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GS4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影酷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B-SUV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23137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GS8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ES9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FF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轿车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A-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轿车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31334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影豹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59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整体市场</a:t>
                      </a:r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 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143561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一</a:t>
                      </a:r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 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latin typeface="微软雅黑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latin typeface="微软雅黑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291916"/>
              </p:ext>
            </p:extLst>
          </p:nvPr>
        </p:nvGraphicFramePr>
        <p:xfrm>
          <a:off x="4500562" y="2000240"/>
          <a:ext cx="4500595" cy="4572031"/>
        </p:xfrm>
        <a:graphic>
          <a:graphicData uri="http://schemas.openxmlformats.org/drawingml/2006/table">
            <a:tbl>
              <a:tblPr/>
              <a:tblGrid>
                <a:gridCol w="696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0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3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3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当地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S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总店数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59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主要品牌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4S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店情况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9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品牌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4S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店数量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平均单店销量（台）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2024</a:t>
                      </a:r>
                      <a:r>
                        <a:rPr lang="zh-CN" altLang="en-US" sz="11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（最近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年）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近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年变化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5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销量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市占率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长安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吉利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长城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比亚迪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奇瑞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广本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广丰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日产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上汽大众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214282" y="1142984"/>
            <a:ext cx="8715436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通过分析当地细分市场和主要品牌销售情况，说明传祺开拓新店的机会点</a:t>
            </a:r>
            <a:endParaRPr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21930F19-FFD6-43DD-8270-DA3A02726475}"/>
              </a:ext>
            </a:extLst>
          </p:cNvPr>
          <p:cNvSpPr/>
          <p:nvPr/>
        </p:nvSpPr>
        <p:spPr>
          <a:xfrm>
            <a:off x="3286125" y="39688"/>
            <a:ext cx="5857875" cy="4985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>
                <a:latin typeface="微软雅黑" pitchFamily="34" charset="-122"/>
                <a:ea typeface="微软雅黑" pitchFamily="34" charset="-122"/>
              </a:rPr>
              <a:t>一、区域</a:t>
            </a: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市场机会分析</a:t>
            </a:r>
            <a:endParaRPr lang="zh-CN" altLang="zh-CN" sz="2200" b="1" kern="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180" name="文本框 2"/>
          <p:cNvSpPr txBox="1">
            <a:spLocks noChangeArrowheads="1"/>
          </p:cNvSpPr>
          <p:nvPr/>
        </p:nvSpPr>
        <p:spPr bwMode="auto">
          <a:xfrm>
            <a:off x="0" y="642918"/>
            <a:ext cx="70944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 dirty="0" smtClean="0">
                <a:solidFill>
                  <a:srgbClr val="1E323C"/>
                </a:solidFill>
                <a:ea typeface="微软雅黑" pitchFamily="34" charset="-122"/>
                <a:sym typeface="Arial" pitchFamily="34" charset="0"/>
              </a:rPr>
              <a:t>1.3</a:t>
            </a:r>
            <a:r>
              <a:rPr lang="zh-CN" altLang="en-US" b="1" dirty="0" smtClean="0">
                <a:solidFill>
                  <a:srgbClr val="1E323C"/>
                </a:solidFill>
                <a:ea typeface="微软雅黑" pitchFamily="34" charset="-122"/>
                <a:sym typeface="Arial" pitchFamily="34" charset="0"/>
              </a:rPr>
              <a:t>、当地现有（或历史上）传祺店经营情况</a:t>
            </a:r>
            <a:endParaRPr lang="en-US" altLang="zh-CN" b="1" dirty="0">
              <a:solidFill>
                <a:srgbClr val="1E323C"/>
              </a:solidFill>
              <a:ea typeface="微软雅黑" pitchFamily="34" charset="-122"/>
              <a:sym typeface="Arial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4282" y="1142984"/>
            <a:ext cx="8715436" cy="41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说明现有传祺店经营情况，分析新开拓店的可行性。</a:t>
            </a:r>
            <a:endParaRPr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080781"/>
              </p:ext>
            </p:extLst>
          </p:nvPr>
        </p:nvGraphicFramePr>
        <p:xfrm>
          <a:off x="285720" y="2071679"/>
          <a:ext cx="8572560" cy="4429156"/>
        </p:xfrm>
        <a:graphic>
          <a:graphicData uri="http://schemas.openxmlformats.org/drawingml/2006/table">
            <a:tbl>
              <a:tblPr/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年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2023</a:t>
                      </a:r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年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2024</a:t>
                      </a:r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年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3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城市市占率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传祺总销量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4S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店数量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平均单店销量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30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保有客户数量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盈利</a:t>
                      </a:r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情况（万）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盈亏平衡台数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285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目前该市场存在的课题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240964FF-1B6C-4527-83B3-3D3ED30EFD95}"/>
              </a:ext>
            </a:extLst>
          </p:cNvPr>
          <p:cNvSpPr/>
          <p:nvPr/>
        </p:nvSpPr>
        <p:spPr>
          <a:xfrm>
            <a:off x="3286125" y="39688"/>
            <a:ext cx="5857875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>
                <a:latin typeface="微软雅黑" pitchFamily="34" charset="-122"/>
                <a:ea typeface="微软雅黑" pitchFamily="34" charset="-122"/>
              </a:rPr>
              <a:t>二</a:t>
            </a: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、投资人投资动机及投资计划说明</a:t>
            </a:r>
            <a:endParaRPr lang="zh-CN" altLang="zh-CN" sz="2200" b="1" kern="100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214282" y="785795"/>
          <a:ext cx="8786873" cy="5850253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974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2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85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投资人投资动机说明</a:t>
                      </a: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出于什么目的在现在这个时期和在这个地方进行投资，例如现有店退网盘活资产或现有店一拆二，降低经营成本等等。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54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申请单位介绍</a:t>
                      </a: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申请单位</a:t>
                      </a: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申请单位净资产（万）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申请单位股东构成</a:t>
                      </a: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申请单位注册资金（万）</a:t>
                      </a:r>
                      <a:endParaRPr kumimoji="0" lang="zh-CN" alt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是否传祺体系内经销商</a:t>
                      </a: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是</a:t>
                      </a:r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否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54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投资计划</a:t>
                      </a: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拟新公司股东构成</a:t>
                      </a: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拟项目投资总额（万）</a:t>
                      </a:r>
                      <a:endParaRPr lang="zh-CN" altLang="en-US" sz="14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拟新公司注册资本（万）</a:t>
                      </a: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资金来源</a:t>
                      </a:r>
                      <a:endParaRPr lang="zh-CN" altLang="en-US" sz="14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项目用地来源</a:t>
                      </a: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租赁</a:t>
                      </a:r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自有</a:t>
                      </a:r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购买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建设类型</a:t>
                      </a:r>
                      <a:endParaRPr lang="zh-CN" altLang="en-US" sz="14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新建</a:t>
                      </a:r>
                      <a:r>
                        <a:rPr lang="en-US" altLang="zh-CN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lang="zh-CN" altLang="en-US" sz="1400" dirty="0" smtClean="0">
                          <a:latin typeface="微软雅黑" pitchFamily="34" charset="-122"/>
                          <a:ea typeface="微软雅黑" pitchFamily="34" charset="-122"/>
                        </a:rPr>
                        <a:t>改建</a:t>
                      </a:r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352">
                <a:tc rowSpan="3">
                  <a:txBody>
                    <a:bodyPr/>
                    <a:lstStyle/>
                    <a:p>
                      <a:pPr algn="ctr"/>
                      <a:r>
                        <a:rPr lang="zh-CN" altLang="en-US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投入资金计划</a:t>
                      </a:r>
                      <a:endParaRPr lang="zh-CN" altLang="en-US" sz="14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场地租赁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购买（万）</a:t>
                      </a: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建店工程</a:t>
                      </a:r>
                      <a:r>
                        <a:rPr lang="en-US" altLang="zh-CN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+</a:t>
                      </a:r>
                      <a:r>
                        <a:rPr lang="zh-CN" altLang="en-US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设备（万）</a:t>
                      </a:r>
                      <a:endParaRPr lang="zh-CN" altLang="en-US" sz="14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保证金（万）</a:t>
                      </a:r>
                      <a:endParaRPr lang="zh-CN" altLang="en-US" sz="14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流动资金（万）</a:t>
                      </a:r>
                      <a:endParaRPr lang="zh-CN" altLang="en-US" sz="14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54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549"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lang="zh-CN" altLang="en-US" sz="1400" b="1" dirty="0" smtClean="0">
                          <a:latin typeface="微软雅黑" pitchFamily="34" charset="-122"/>
                          <a:ea typeface="微软雅黑" pitchFamily="34" charset="-122"/>
                        </a:rPr>
                        <a:t>总计（万）：</a:t>
                      </a:r>
                      <a:endParaRPr lang="zh-CN" altLang="en-US" sz="1400" b="1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36" marR="91436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649662" y="35876"/>
            <a:ext cx="5494337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三、销售目标及经营预测</a:t>
            </a:r>
            <a:endParaRPr lang="zh-CN" altLang="zh-CN" sz="2200" b="1" kern="1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96254"/>
              </p:ext>
            </p:extLst>
          </p:nvPr>
        </p:nvGraphicFramePr>
        <p:xfrm>
          <a:off x="214282" y="1071532"/>
          <a:ext cx="8786874" cy="5643616"/>
        </p:xfrm>
        <a:graphic>
          <a:graphicData uri="http://schemas.openxmlformats.org/drawingml/2006/table">
            <a:tbl>
              <a:tblPr/>
              <a:tblGrid>
                <a:gridCol w="785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5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项目　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2025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2026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2027</a:t>
                      </a: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当地市场总销量预测（台）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销量目标（台）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市占率目标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528"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营业收入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销售收入预测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单台销售毛利（元）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水平业务毛利（元）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单车综合毛利（元）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销售总毛利（万元）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售后收入预测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保有客户数量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预测进厂台次（辆）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预测单车产值（元）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售后总收入（万元）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售后毛利率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售后总毛利润（万元）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5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毛利润总计（万）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528">
                <a:tc rowSpan="6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营业支出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店面租金（万元）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528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人员费用（万元）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528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折旧及摊销（万元）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528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财务费用（万元）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528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其他费用（万元）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528">
                <a:tc gridSpan="2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总支出费用（万元）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52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利润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税前利润（万元）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214282" y="571480"/>
            <a:ext cx="8715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</a:pPr>
            <a:r>
              <a:rPr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新店计划于</a:t>
            </a:r>
            <a:r>
              <a:rPr lang="en-US" altLang="zh-CN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2025</a:t>
            </a:r>
            <a:r>
              <a:rPr lang="zh-CN" altLang="en-US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sz="1600" b="1" u="sng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开业，</a:t>
            </a:r>
            <a:r>
              <a:rPr lang="en-US" altLang="zh-CN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2025-2027</a:t>
            </a:r>
            <a:r>
              <a:rPr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zh-CN" altLang="en-US" sz="16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销售和市占率目标及盈利情况如下表：</a:t>
            </a:r>
            <a:endParaRPr lang="en-US" altLang="zh-CN" sz="16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矩形 3"/>
          <p:cNvSpPr txBox="1">
            <a:spLocks noChangeArrowheads="1"/>
          </p:cNvSpPr>
          <p:nvPr/>
        </p:nvSpPr>
        <p:spPr bwMode="auto">
          <a:xfrm>
            <a:off x="155330" y="642918"/>
            <a:ext cx="3213378" cy="36933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r>
              <a:rPr lang="en-US" altLang="zh-CN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4.1</a:t>
            </a:r>
            <a:r>
              <a:rPr lang="zh-CN" altLang="zh-CN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、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团队组建、人员招聘计划</a:t>
            </a:r>
            <a:endParaRPr lang="zh-CN" altLang="zh-CN" b="1" dirty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40964FF-1B6C-4527-83B3-3D3ED30EFD95}"/>
              </a:ext>
            </a:extLst>
          </p:cNvPr>
          <p:cNvSpPr/>
          <p:nvPr/>
        </p:nvSpPr>
        <p:spPr>
          <a:xfrm>
            <a:off x="3286125" y="39688"/>
            <a:ext cx="5857875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四、营销策略、计划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85720" y="1071547"/>
          <a:ext cx="8572560" cy="55007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14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6715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部门</a:t>
                      </a:r>
                      <a:r>
                        <a:rPr lang="en-US" altLang="zh-CN" sz="1400" dirty="0" smtClean="0"/>
                        <a:t>/</a:t>
                      </a:r>
                      <a:r>
                        <a:rPr lang="zh-CN" altLang="en-US" sz="1400" dirty="0" smtClean="0"/>
                        <a:t>岗位</a:t>
                      </a:r>
                      <a:endParaRPr lang="zh-CN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负责人姓名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dirty="0" smtClean="0"/>
                        <a:t>人员到位</a:t>
                      </a:r>
                      <a:r>
                        <a:rPr lang="en-US" altLang="zh-CN" sz="1400" dirty="0" smtClean="0"/>
                        <a:t>/</a:t>
                      </a:r>
                      <a:r>
                        <a:rPr lang="zh-CN" altLang="en-US" sz="1400" dirty="0" smtClean="0"/>
                        <a:t>招聘计划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5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总经理</a:t>
                      </a:r>
                      <a:endParaRPr lang="zh-CN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5">
                <a:tc rowSpan="6"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销售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销售经理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15">
                <a:tc vMerge="1"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展厅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15">
                <a:tc vMerge="1"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IDCC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715">
                <a:tc vMerge="1"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大客户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715">
                <a:tc vMerge="1"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二网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5">
                <a:tc vMerge="1"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新媒体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715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市场</a:t>
                      </a:r>
                      <a:endParaRPr lang="zh-CN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715">
                <a:tc rowSpan="4"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售后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服务经理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5">
                <a:tc vMerge="1"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前台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5">
                <a:tc vMerge="1"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客服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715">
                <a:tc vMerge="1"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车间</a:t>
                      </a:r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715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行政</a:t>
                      </a:r>
                      <a:endParaRPr lang="zh-CN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6715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/>
                        <a:t>财务</a:t>
                      </a:r>
                      <a:endParaRPr lang="zh-CN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矩形 3"/>
          <p:cNvSpPr txBox="1">
            <a:spLocks noChangeArrowheads="1"/>
          </p:cNvSpPr>
          <p:nvPr/>
        </p:nvSpPr>
        <p:spPr bwMode="auto">
          <a:xfrm>
            <a:off x="155330" y="642918"/>
            <a:ext cx="3905875" cy="36933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r>
              <a:rPr lang="en-US" altLang="zh-CN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4.2</a:t>
            </a:r>
            <a:r>
              <a:rPr lang="zh-CN" altLang="zh-CN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、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  <a:sym typeface="微软雅黑" pitchFamily="34" charset="-122"/>
              </a:rPr>
              <a:t>整体营销策略及分渠道销售目标</a:t>
            </a:r>
            <a:endParaRPr lang="zh-CN" altLang="zh-CN" b="1" dirty="0">
              <a:latin typeface="微软雅黑" pitchFamily="34" charset="-122"/>
              <a:ea typeface="微软雅黑" pitchFamily="34" charset="-122"/>
              <a:sym typeface="微软雅黑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40964FF-1B6C-4527-83B3-3D3ED30EFD95}"/>
              </a:ext>
            </a:extLst>
          </p:cNvPr>
          <p:cNvSpPr/>
          <p:nvPr/>
        </p:nvSpPr>
        <p:spPr>
          <a:xfrm>
            <a:off x="3286125" y="39688"/>
            <a:ext cx="5857875" cy="4641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  <a:defRPr/>
            </a:pPr>
            <a:r>
              <a:rPr lang="zh-CN" altLang="en-US" sz="2200" b="1" kern="100" dirty="0" smtClean="0">
                <a:latin typeface="微软雅黑" pitchFamily="34" charset="-122"/>
                <a:ea typeface="微软雅黑" pitchFamily="34" charset="-122"/>
              </a:rPr>
              <a:t>四、营销策略、计划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225917"/>
              </p:ext>
            </p:extLst>
          </p:nvPr>
        </p:nvGraphicFramePr>
        <p:xfrm>
          <a:off x="214282" y="1214422"/>
          <a:ext cx="8786874" cy="5429284"/>
        </p:xfrm>
        <a:graphic>
          <a:graphicData uri="http://schemas.openxmlformats.org/drawingml/2006/table">
            <a:tbl>
              <a:tblPr/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658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销售突破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提升策略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98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售后承接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/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提升策略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zh-CN" altLang="en-US" sz="1400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10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分渠道销售目标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1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项目　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2025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（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台）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2026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（台）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2027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年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（台）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1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展厅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1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IDCC</a:t>
                      </a:r>
                      <a:endParaRPr kumimoji="0" lang="zh-CN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1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二网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1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大客户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91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新媒体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91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itchFamily="34" charset="-122"/>
                          <a:ea typeface="微软雅黑" pitchFamily="34" charset="-122"/>
                        </a:rPr>
                        <a:t>总计</a:t>
                      </a: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itchFamily="34" charset="-122"/>
                        <a:ea typeface="微软雅黑" pitchFamily="34" charset="-122"/>
                        <a:cs typeface="+mn-cs"/>
                      </a:endParaRPr>
                    </a:p>
                  </a:txBody>
                  <a:tcPr marL="3429" marR="3429" marT="343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c39b2a9-b3cc-4023-8ed7-7c02086cf36d}"/>
  <p:tag name="TABLE_ENDDRAG_ORIGIN_RECT" val="506*133"/>
  <p:tag name="TABLE_ENDDRAG_RECT" val="36*389*506*1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0fb2410-c0ed-4920-9950-811be84a4030}"/>
  <p:tag name="TABLE_ENDDRAG_ORIGIN_RECT" val="624*111"/>
  <p:tag name="TABLE_ENDDRAG_RECT" val="36*143*614*10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1f84fbb6-f16e-4c56-8f0a-7e3c18e5c60c}"/>
  <p:tag name="TABLE_ENDDRAG_ORIGIN_RECT" val="645*80"/>
  <p:tag name="TABLE_ENDDRAG_RECT" val="38*294*612*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ca39789-8e69-449e-b092-166b6eb1ae1f}"/>
  <p:tag name="TABLE_ENDDRAG_ORIGIN_RECT" val="504*120"/>
  <p:tag name="TABLE_ENDDRAG_RECT" val="45*281*628*130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中宋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华文中宋" pitchFamily="2" charset="-122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800" dirty="0" smtClean="0">
            <a:latin typeface="宋体" pitchFamily="2" charset="-122"/>
          </a:defRPr>
        </a:defPPr>
      </a:lstStyle>
    </a:tx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6120</TotalTime>
  <Words>1830</Words>
  <Application>Microsoft Office PowerPoint</Application>
  <PresentationFormat>全屏显示(4:3)</PresentationFormat>
  <Paragraphs>571</Paragraphs>
  <Slides>16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等线</vt:lpstr>
      <vt:lpstr>黑体</vt:lpstr>
      <vt:lpstr>宋体</vt:lpstr>
      <vt:lpstr>微软雅黑</vt:lpstr>
      <vt:lpstr>Arial</vt:lpstr>
      <vt:lpstr>Franklin Gothic Book</vt:lpstr>
      <vt:lpstr>webwppDefTheme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林希羽</dc:creator>
  <cp:lastModifiedBy>辜丰林</cp:lastModifiedBy>
  <cp:revision>427</cp:revision>
  <cp:lastPrinted>2022-06-18T11:32:16Z</cp:lastPrinted>
  <dcterms:created xsi:type="dcterms:W3CDTF">2022-06-18T11:32:16Z</dcterms:created>
  <dcterms:modified xsi:type="dcterms:W3CDTF">2025-02-10T02:33:17Z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2052-0.0.0.0</vt:lpwstr>
  </property>
</Properties>
</file>