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78" r:id="rId4"/>
    <p:sldId id="280" r:id="rId5"/>
    <p:sldId id="275" r:id="rId6"/>
    <p:sldId id="293" r:id="rId7"/>
    <p:sldId id="288" r:id="rId8"/>
    <p:sldId id="289" r:id="rId9"/>
    <p:sldId id="290" r:id="rId10"/>
    <p:sldId id="276" r:id="rId11"/>
    <p:sldId id="292" r:id="rId12"/>
    <p:sldId id="283" r:id="rId13"/>
    <p:sldId id="294" r:id="rId14"/>
    <p:sldId id="287" r:id="rId15"/>
    <p:sldId id="295" r:id="rId16"/>
  </p:sldIdLst>
  <p:sldSz cx="9144000" cy="6858000" type="screen4x3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30BE4-0E0E-47F8-9D10-01EA958AE717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9D62C-0F3B-43CA-A2F2-ACC9D34E2F3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818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A72D9-5CE5-42AD-8530-61DECB29C321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674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9D62C-0F3B-43CA-A2F2-ACC9D34E2F37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35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780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charset="-122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charset="-122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prstClr val="black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宋体" charset="-122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D3E7021D-F121-4EBC-B552-606364D30390}" type="slidenum">
              <a:rPr lang="en-US" altLang="zh-CN">
                <a:solidFill>
                  <a:prstClr val="black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39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6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-24"/>
            <a:chExt cx="9144000" cy="6858024"/>
          </a:xfrm>
        </p:grpSpPr>
        <p:sp>
          <p:nvSpPr>
            <p:cNvPr id="3" name="Rectangle 79" descr="图片9"/>
            <p:cNvSpPr>
              <a:spLocks noChangeArrowheads="1"/>
            </p:cNvSpPr>
            <p:nvPr userDrawn="1"/>
          </p:nvSpPr>
          <p:spPr bwMode="auto">
            <a:xfrm>
              <a:off x="0" y="-24"/>
              <a:ext cx="9144000" cy="6858024"/>
            </a:xfrm>
            <a:prstGeom prst="rect">
              <a:avLst/>
            </a:prstGeom>
            <a:blipFill dpi="0" rotWithShape="1">
              <a:blip r:embed="rId2" cstate="print"/>
              <a:srcRect/>
              <a:stretch>
                <a:fillRect/>
              </a:stretch>
            </a:blip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 i="1">
                <a:solidFill>
                  <a:srgbClr val="000000"/>
                </a:solidFill>
                <a:latin typeface="Calibri" pitchFamily="34" charset="0"/>
                <a:ea typeface="华文细黑" pitchFamily="2" charset="-122"/>
              </a:endParaRPr>
            </a:p>
          </p:txBody>
        </p:sp>
        <p:sp>
          <p:nvSpPr>
            <p:cNvPr id="4" name="矩形 9"/>
            <p:cNvSpPr>
              <a:spLocks noChangeArrowheads="1"/>
            </p:cNvSpPr>
            <p:nvPr userDrawn="1"/>
          </p:nvSpPr>
          <p:spPr bwMode="auto">
            <a:xfrm>
              <a:off x="7858125" y="4214804"/>
              <a:ext cx="928688" cy="26431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5" name="矩形 4"/>
          <p:cNvSpPr/>
          <p:nvPr userDrawn="1"/>
        </p:nvSpPr>
        <p:spPr>
          <a:xfrm>
            <a:off x="7739688" y="-5480"/>
            <a:ext cx="1415772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19219964" lon="21423259" rev="767872"/>
              </a:camera>
              <a:lightRig rig="threePt" dir="t"/>
            </a:scene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 i="1" dirty="0">
                <a:ln w="38100">
                  <a:solidFill>
                    <a:srgbClr val="000000">
                      <a:tint val="1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254D75">
                      <a:satMod val="175000"/>
                      <a:alpha val="40000"/>
                    </a:srgb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 Black" pitchFamily="34" charset="0"/>
                <a:ea typeface="华文细黑" pitchFamily="2" charset="-122"/>
              </a:rPr>
              <a:t>2013</a:t>
            </a:r>
            <a:endParaRPr lang="zh-CN" altLang="en-US" sz="3600" b="1" i="1" dirty="0">
              <a:ln w="38100">
                <a:solidFill>
                  <a:srgbClr val="000000">
                    <a:tint val="1000"/>
                  </a:srgbClr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254D75">
                    <a:satMod val="175000"/>
                    <a:alpha val="40000"/>
                  </a:srgb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  <a:reflection blurRad="6350" stA="55000" endA="300" endPos="45500" dir="5400000" sy="-100000" algn="bl" rotWithShape="0"/>
              </a:effectLst>
              <a:latin typeface="Arial Black" pitchFamily="34" charset="0"/>
              <a:ea typeface="华文细黑" pitchFamily="2" charset="-122"/>
            </a:endParaRPr>
          </a:p>
        </p:txBody>
      </p:sp>
      <p:pic>
        <p:nvPicPr>
          <p:cNvPr id="6" name="图片 17" descr="公司-新logo-带英文（横）透明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5" y="115888"/>
            <a:ext cx="1741488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26"/>
          <p:cNvSpPr>
            <a:spLocks noChangeArrowheads="1"/>
          </p:cNvSpPr>
          <p:nvPr userDrawn="1"/>
        </p:nvSpPr>
        <p:spPr bwMode="auto">
          <a:xfrm>
            <a:off x="-12700" y="6599238"/>
            <a:ext cx="9144000" cy="185737"/>
          </a:xfrm>
          <a:prstGeom prst="roundRect">
            <a:avLst>
              <a:gd name="adj" fmla="val 0"/>
            </a:avLst>
          </a:prstGeom>
          <a:solidFill>
            <a:schemeClr val="tx2">
              <a:alpha val="25098"/>
            </a:schemeClr>
          </a:solidFill>
          <a:ln>
            <a:noFill/>
          </a:ln>
        </p:spPr>
        <p:txBody>
          <a:bodyPr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b="1" i="1">
              <a:solidFill>
                <a:srgbClr val="0D0D0D"/>
              </a:solidFill>
              <a:latin typeface="Calibri" pitchFamily="34" charset="0"/>
            </a:endParaRPr>
          </a:p>
        </p:txBody>
      </p:sp>
      <p:sp>
        <p:nvSpPr>
          <p:cNvPr id="8" name="Line 18"/>
          <p:cNvSpPr>
            <a:spLocks noChangeShapeType="1"/>
          </p:cNvSpPr>
          <p:nvPr userDrawn="1"/>
        </p:nvSpPr>
        <p:spPr bwMode="auto">
          <a:xfrm>
            <a:off x="2303463" y="6696075"/>
            <a:ext cx="1871662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Line 4"/>
          <p:cNvSpPr>
            <a:spLocks noChangeShapeType="1"/>
          </p:cNvSpPr>
          <p:nvPr userDrawn="1"/>
        </p:nvSpPr>
        <p:spPr bwMode="auto">
          <a:xfrm>
            <a:off x="0" y="6696075"/>
            <a:ext cx="6842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" name="Line 19"/>
          <p:cNvSpPr>
            <a:spLocks noChangeShapeType="1"/>
          </p:cNvSpPr>
          <p:nvPr userDrawn="1"/>
        </p:nvSpPr>
        <p:spPr bwMode="auto">
          <a:xfrm>
            <a:off x="8604250" y="6696075"/>
            <a:ext cx="53975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1" name="Line 21"/>
          <p:cNvSpPr>
            <a:spLocks noChangeShapeType="1"/>
          </p:cNvSpPr>
          <p:nvPr userDrawn="1"/>
        </p:nvSpPr>
        <p:spPr bwMode="auto">
          <a:xfrm>
            <a:off x="5094288" y="6696075"/>
            <a:ext cx="22320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2" name="Rectangle 16"/>
          <p:cNvSpPr>
            <a:spLocks noGrp="1" noChangeArrowheads="1"/>
          </p:cNvSpPr>
          <p:nvPr>
            <p:ph type="ftr" sz="quarter" idx="10"/>
          </p:nvPr>
        </p:nvSpPr>
        <p:spPr>
          <a:xfrm>
            <a:off x="152400" y="6524625"/>
            <a:ext cx="2736850" cy="333375"/>
          </a:xfrm>
          <a:prstGeom prst="rect">
            <a:avLst/>
          </a:prstGeom>
        </p:spPr>
        <p:txBody>
          <a:bodyPr/>
          <a:lstStyle>
            <a:lvl1pPr algn="ctr" latinLnBrk="1">
              <a:defRPr kumimoji="1" sz="1300" b="0" i="1">
                <a:solidFill>
                  <a:srgbClr val="000000">
                    <a:lumMod val="95000"/>
                    <a:lumOff val="5000"/>
                  </a:srgbClr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13" name="Rectangle 25"/>
          <p:cNvSpPr>
            <a:spLocks noGrp="1" noChangeArrowheads="1"/>
          </p:cNvSpPr>
          <p:nvPr>
            <p:ph type="dt" sz="half" idx="11"/>
          </p:nvPr>
        </p:nvSpPr>
        <p:spPr>
          <a:xfrm>
            <a:off x="7223125" y="6543675"/>
            <a:ext cx="1512888" cy="333375"/>
          </a:xfrm>
          <a:prstGeom prst="rect">
            <a:avLst/>
          </a:prstGeom>
        </p:spPr>
        <p:txBody>
          <a:bodyPr/>
          <a:lstStyle>
            <a:lvl1pPr algn="ctr" latinLnBrk="1">
              <a:defRPr kumimoji="1" sz="1300" b="0" i="1">
                <a:solidFill>
                  <a:srgbClr val="000000">
                    <a:lumMod val="95000"/>
                    <a:lumOff val="5000"/>
                  </a:srgbClr>
                </a:solidFill>
                <a:latin typeface="Arial" pitchFamily="34" charset="0"/>
                <a:ea typeface="굴림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4" name="Rectangle 2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56075" y="6537325"/>
            <a:ext cx="884238" cy="382588"/>
          </a:xfrm>
          <a:prstGeom prst="rect">
            <a:avLst/>
          </a:prstGeom>
        </p:spPr>
        <p:txBody>
          <a:bodyPr/>
          <a:lstStyle>
            <a:lvl1pPr algn="ctr" latinLnBrk="1">
              <a:defRPr kumimoji="1" sz="1400" b="1" i="1">
                <a:solidFill>
                  <a:srgbClr val="000000"/>
                </a:solidFill>
                <a:latin typeface="Arial" pitchFamily="34" charset="0"/>
                <a:ea typeface="굴림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/>
              <a:t>P</a:t>
            </a:r>
            <a:r>
              <a:rPr lang="en-US" altLang="zh-CN"/>
              <a:t>age</a:t>
            </a:r>
            <a:r>
              <a:rPr lang="en-US" altLang="ko-KR"/>
              <a:t> </a:t>
            </a:r>
            <a:fld id="{18522A76-7278-429F-AA62-6B7F1917213F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5" name="标题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63291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2023/1/12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gamc user profiles\wuhao\Pictures\广汽传祺logo.pn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5181" y="71414"/>
            <a:ext cx="2546555" cy="428628"/>
          </a:xfrm>
          <a:prstGeom prst="rect">
            <a:avLst/>
          </a:prstGeom>
          <a:noFill/>
        </p:spPr>
      </p:pic>
      <p:pic>
        <p:nvPicPr>
          <p:cNvPr id="4" name="Picture 5" descr="图片4"/>
          <p:cNvPicPr>
            <a:picLocks noChangeAspect="1" noChangeArrowheads="1"/>
          </p:cNvPicPr>
          <p:nvPr userDrawn="1"/>
        </p:nvPicPr>
        <p:blipFill>
          <a:blip r:embed="rId6" cstate="email">
            <a:lum bright="3000" contras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50845"/>
            <a:ext cx="9144000" cy="2246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179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2714625" y="3956050"/>
            <a:ext cx="354456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申请公司：</a:t>
            </a:r>
            <a:r>
              <a:rPr lang="zh-CN" altLang="en-US" b="1" u="sng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                                </a:t>
            </a:r>
            <a:endParaRPr lang="en-US" altLang="zh-CN" b="1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b="1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申请城市：</a:t>
            </a:r>
            <a:r>
              <a:rPr lang="zh-CN" altLang="en-US" b="1" u="sng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                                </a:t>
            </a:r>
            <a:endParaRPr lang="en-US" altLang="zh-CN" b="1" u="sng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3871648" y="5029200"/>
            <a:ext cx="21291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2023</a:t>
            </a:r>
            <a:r>
              <a:rPr lang="zh-CN" altLang="en-US" sz="2000" dirty="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×</a:t>
            </a:r>
            <a:r>
              <a:rPr lang="zh-CN" altLang="en-US" sz="2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××</a:t>
            </a:r>
            <a:r>
              <a:rPr lang="zh-CN" altLang="en-US" sz="2000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日</a:t>
            </a:r>
          </a:p>
        </p:txBody>
      </p:sp>
      <p:sp>
        <p:nvSpPr>
          <p:cNvPr id="5" name="矩形 4"/>
          <p:cNvSpPr/>
          <p:nvPr/>
        </p:nvSpPr>
        <p:spPr>
          <a:xfrm>
            <a:off x="1571604" y="1770390"/>
            <a:ext cx="5900975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筹备广汽传祺</a:t>
            </a:r>
            <a:r>
              <a:rPr lang="en-US" altLang="zh-CN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4S</a:t>
            </a:r>
            <a:r>
              <a:rPr lang="zh-CN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店</a:t>
            </a:r>
            <a:endParaRPr lang="en-US" altLang="zh-CN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商业计划</a:t>
            </a:r>
          </a:p>
        </p:txBody>
      </p:sp>
      <p:sp>
        <p:nvSpPr>
          <p:cNvPr id="5125" name="TextBox 1"/>
          <p:cNvSpPr txBox="1">
            <a:spLocks noChangeArrowheads="1"/>
          </p:cNvSpPr>
          <p:nvPr/>
        </p:nvSpPr>
        <p:spPr bwMode="auto">
          <a:xfrm>
            <a:off x="4572000" y="6418263"/>
            <a:ext cx="464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（该文件命名为：</a:t>
            </a:r>
            <a:r>
              <a:rPr lang="en-US" altLang="zh-CN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XX</a:t>
            </a:r>
            <a:r>
              <a:rPr lang="zh-CN" altLang="en-US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市</a:t>
            </a:r>
            <a:r>
              <a:rPr lang="en-US" altLang="zh-CN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-XX</a:t>
            </a:r>
            <a:r>
              <a:rPr lang="zh-CN" altLang="en-US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公司</a:t>
            </a:r>
            <a:r>
              <a:rPr lang="en-US" altLang="zh-CN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商业计划）</a:t>
            </a:r>
          </a:p>
        </p:txBody>
      </p:sp>
    </p:spTree>
    <p:extLst>
      <p:ext uri="{BB962C8B-B14F-4D97-AF65-F5344CB8AC3E}">
        <p14:creationId xmlns:p14="http://schemas.microsoft.com/office/powerpoint/2010/main" val="288686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921719"/>
            <a:ext cx="2125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2.7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、售后服务方面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68313" y="1412875"/>
            <a:ext cx="8207375" cy="518477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（客户招揽计划，服务规划等。）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31A3F1A-E5A9-4B4F-8414-94400AA2669D}"/>
              </a:ext>
            </a:extLst>
          </p:cNvPr>
          <p:cNvSpPr/>
          <p:nvPr/>
        </p:nvSpPr>
        <p:spPr>
          <a:xfrm>
            <a:off x="3286116" y="39557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二、</a:t>
            </a:r>
            <a:r>
              <a:rPr lang="en-US" altLang="zh-CN" sz="2200" kern="100" dirty="0">
                <a:latin typeface="微软雅黑" pitchFamily="34" charset="-122"/>
                <a:ea typeface="微软雅黑" pitchFamily="34" charset="-122"/>
              </a:rPr>
              <a:t>4S</a:t>
            </a: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店营销规划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40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50404" y="83573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三、资金计划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683568" y="1052736"/>
            <a:ext cx="8207375" cy="518477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（①投资计划：</a:t>
            </a: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投资金额及到位时间；②融资规划：申请汇理及银行等。）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4440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50404" y="83573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四、盈亏分析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395536" y="1124744"/>
            <a:ext cx="8207375" cy="518477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（未来三年的盈亏分析，需分各年度进行分析。）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280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68313" y="1412875"/>
            <a:ext cx="8207375" cy="518477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（需列出建设工程主要节点）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7003C99-400F-4739-8D1F-A75776AF6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661570"/>
              </p:ext>
            </p:extLst>
          </p:nvPr>
        </p:nvGraphicFramePr>
        <p:xfrm>
          <a:off x="628651" y="2283911"/>
          <a:ext cx="7886697" cy="1145089"/>
        </p:xfrm>
        <a:graphic>
          <a:graphicData uri="http://schemas.openxmlformats.org/drawingml/2006/table">
            <a:tbl>
              <a:tblPr/>
              <a:tblGrid>
                <a:gridCol w="606669">
                  <a:extLst>
                    <a:ext uri="{9D8B030D-6E8A-4147-A177-3AD203B41FA5}">
                      <a16:colId xmlns:a16="http://schemas.microsoft.com/office/drawing/2014/main" val="3528945826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2149085952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3789723962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2519846863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2391315750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3489205397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3679769561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3248978635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3545354306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2861639602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671687470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1316556600"/>
                    </a:ext>
                  </a:extLst>
                </a:gridCol>
                <a:gridCol w="606669">
                  <a:extLst>
                    <a:ext uri="{9D8B030D-6E8A-4147-A177-3AD203B41FA5}">
                      <a16:colId xmlns:a16="http://schemas.microsoft.com/office/drawing/2014/main" val="703173424"/>
                    </a:ext>
                  </a:extLst>
                </a:gridCol>
              </a:tblGrid>
              <a:tr h="24266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项目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）月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N+1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）月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N+2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）月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229583"/>
                  </a:ext>
                </a:extLst>
              </a:tr>
              <a:tr h="24266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606014"/>
                  </a:ext>
                </a:extLst>
              </a:tr>
              <a:tr h="659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建设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886801"/>
                  </a:ext>
                </a:extLst>
              </a:tr>
            </a:tbl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C060EAC4-D026-4E2D-A53D-F7F1079166BD}"/>
              </a:ext>
            </a:extLst>
          </p:cNvPr>
          <p:cNvSpPr/>
          <p:nvPr/>
        </p:nvSpPr>
        <p:spPr>
          <a:xfrm>
            <a:off x="3582775" y="23695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五、建店计划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568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68312" y="1196752"/>
            <a:ext cx="8207375" cy="518477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（其它需要说明的事项。）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060EAC4-D026-4E2D-A53D-F7F1079166BD}"/>
              </a:ext>
            </a:extLst>
          </p:cNvPr>
          <p:cNvSpPr/>
          <p:nvPr/>
        </p:nvSpPr>
        <p:spPr>
          <a:xfrm>
            <a:off x="3582775" y="23695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六、补充事项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889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976932" y="1124744"/>
            <a:ext cx="1005403" cy="743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32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>
                <a:solidFill>
                  <a:srgbClr val="FF0000"/>
                </a:solidFill>
              </a:rPr>
              <a:t>目录</a:t>
            </a:r>
          </a:p>
        </p:txBody>
      </p:sp>
      <p:sp>
        <p:nvSpPr>
          <p:cNvPr id="10" name="矩形 9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CN" alt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004102" y="1943561"/>
            <a:ext cx="3135795" cy="3894208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zh-CN" altLang="en-US" sz="28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一、区域市场分析</a:t>
            </a:r>
          </a:p>
          <a:p>
            <a:pPr lvl="0">
              <a:lnSpc>
                <a:spcPct val="150000"/>
              </a:lnSpc>
            </a:pPr>
            <a:r>
              <a:rPr lang="zh-CN" altLang="en-US" sz="28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二、</a:t>
            </a:r>
            <a:r>
              <a:rPr lang="en-US" altLang="zh-CN" sz="28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4S</a:t>
            </a:r>
            <a:r>
              <a:rPr lang="zh-CN" altLang="en-US" sz="28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店营销规划</a:t>
            </a:r>
            <a:endParaRPr lang="en-US" altLang="zh-CN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三、资金计划</a:t>
            </a:r>
            <a:endParaRPr lang="en-US" altLang="zh-CN" sz="2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四、盈亏分析</a:t>
            </a:r>
            <a:endParaRPr lang="en-US" altLang="zh-CN" sz="2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28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五、建店计划</a:t>
            </a:r>
            <a:endParaRPr lang="en-US" altLang="zh-CN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六、补充事项</a:t>
            </a:r>
            <a:endParaRPr lang="zh-CN" altLang="en-US" sz="28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24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21930F19-FFD6-43DD-8270-DA3A02726475}"/>
              </a:ext>
            </a:extLst>
          </p:cNvPr>
          <p:cNvSpPr/>
          <p:nvPr/>
        </p:nvSpPr>
        <p:spPr>
          <a:xfrm>
            <a:off x="3286116" y="39557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一、区域市场分析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0AC3AE2B-4A0B-4146-A9BB-1A7941785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736"/>
            <a:ext cx="8207375" cy="518477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（包含但不限于对传祺品牌重点车型及竞品车型销量情况进行分析。 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416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921719"/>
            <a:ext cx="1664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2.1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、团队组建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68313" y="1412875"/>
            <a:ext cx="8207375" cy="518477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（包含详细计划及节奏等。 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40964FF-1B6C-4527-83B3-3D3ED30EFD95}"/>
              </a:ext>
            </a:extLst>
          </p:cNvPr>
          <p:cNvSpPr/>
          <p:nvPr/>
        </p:nvSpPr>
        <p:spPr>
          <a:xfrm>
            <a:off x="3286116" y="39557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二、</a:t>
            </a:r>
            <a:r>
              <a:rPr lang="en-US" altLang="zh-CN" sz="2200" kern="100" dirty="0">
                <a:latin typeface="微软雅黑" pitchFamily="34" charset="-122"/>
                <a:ea typeface="微软雅黑" pitchFamily="34" charset="-122"/>
              </a:rPr>
              <a:t>4S</a:t>
            </a: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店营销规划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41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921719"/>
            <a:ext cx="2125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2.2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、广宣推广计划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68313" y="1412875"/>
            <a:ext cx="8207375" cy="518477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（①线上线下计划及预算；②需含开业三个月的推广计划等。）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4374DCC-BDC1-4A2F-9AB9-2CDCE2C3F6BF}"/>
              </a:ext>
            </a:extLst>
          </p:cNvPr>
          <p:cNvSpPr/>
          <p:nvPr/>
        </p:nvSpPr>
        <p:spPr>
          <a:xfrm>
            <a:off x="3286116" y="39557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二、</a:t>
            </a:r>
            <a:r>
              <a:rPr lang="en-US" altLang="zh-CN" sz="2200" kern="100" dirty="0">
                <a:latin typeface="微软雅黑" pitchFamily="34" charset="-122"/>
                <a:ea typeface="微软雅黑" pitchFamily="34" charset="-122"/>
              </a:rPr>
              <a:t>4S</a:t>
            </a: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店营销规划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742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921719"/>
            <a:ext cx="3049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2.3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、渠道布局（二网布局）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68313" y="1484585"/>
            <a:ext cx="8207375" cy="518477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（需含渠道网点下沉计划等。）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B8EDEB6-DFC1-4E86-8A18-65EF7C701477}"/>
              </a:ext>
            </a:extLst>
          </p:cNvPr>
          <p:cNvSpPr/>
          <p:nvPr/>
        </p:nvSpPr>
        <p:spPr>
          <a:xfrm>
            <a:off x="3286116" y="39557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二、</a:t>
            </a:r>
            <a:r>
              <a:rPr lang="en-US" altLang="zh-CN" sz="2200" kern="100" dirty="0">
                <a:latin typeface="微软雅黑" pitchFamily="34" charset="-122"/>
                <a:ea typeface="微软雅黑" pitchFamily="34" charset="-122"/>
              </a:rPr>
              <a:t>4S</a:t>
            </a: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店营销规划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174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921719"/>
            <a:ext cx="1747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2.4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IDCC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方面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68313" y="1412875"/>
            <a:ext cx="8207375" cy="518477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（拟开通平台数量，人数配置，运营目标及方式等。）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1629B64-519A-40A5-A185-57881DFF80DD}"/>
              </a:ext>
            </a:extLst>
          </p:cNvPr>
          <p:cNvSpPr/>
          <p:nvPr/>
        </p:nvSpPr>
        <p:spPr>
          <a:xfrm>
            <a:off x="3286116" y="39557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二、</a:t>
            </a:r>
            <a:r>
              <a:rPr lang="en-US" altLang="zh-CN" sz="2200" kern="100" dirty="0">
                <a:latin typeface="微软雅黑" pitchFamily="34" charset="-122"/>
                <a:ea typeface="微软雅黑" pitchFamily="34" charset="-122"/>
              </a:rPr>
              <a:t>4S</a:t>
            </a: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店营销规划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60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921719"/>
            <a:ext cx="1895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2.5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、大客户方面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68313" y="1412875"/>
            <a:ext cx="8207375" cy="518477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（大客户及异业联盟的开拓计划等。）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A5E1132-5C49-4BA8-ACAE-951F978825C5}"/>
              </a:ext>
            </a:extLst>
          </p:cNvPr>
          <p:cNvSpPr/>
          <p:nvPr/>
        </p:nvSpPr>
        <p:spPr>
          <a:xfrm>
            <a:off x="3286116" y="39557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二、</a:t>
            </a:r>
            <a:r>
              <a:rPr lang="en-US" altLang="zh-CN" sz="2200" kern="100" dirty="0">
                <a:latin typeface="微软雅黑" pitchFamily="34" charset="-122"/>
                <a:ea typeface="微软雅黑" pitchFamily="34" charset="-122"/>
              </a:rPr>
              <a:t>4S</a:t>
            </a: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店营销规划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364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921719"/>
            <a:ext cx="2125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2.6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、整车销售计划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609478"/>
              </p:ext>
            </p:extLst>
          </p:nvPr>
        </p:nvGraphicFramePr>
        <p:xfrm>
          <a:off x="1043608" y="1889205"/>
          <a:ext cx="6840761" cy="1295763"/>
        </p:xfrm>
        <a:graphic>
          <a:graphicData uri="http://schemas.openxmlformats.org/drawingml/2006/table">
            <a:tbl>
              <a:tblPr/>
              <a:tblGrid>
                <a:gridCol w="1323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3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6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6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389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年份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2023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年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2024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年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2025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年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86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销量目标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467544" y="1369163"/>
            <a:ext cx="31133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/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2023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至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2025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销售目标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20272" y="156792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单位：辆</a:t>
            </a:r>
          </a:p>
        </p:txBody>
      </p:sp>
      <p:sp>
        <p:nvSpPr>
          <p:cNvPr id="8" name="矩形 7"/>
          <p:cNvSpPr/>
          <p:nvPr/>
        </p:nvSpPr>
        <p:spPr>
          <a:xfrm>
            <a:off x="399795" y="4149080"/>
            <a:ext cx="55338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/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2023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销售目标月度分解（完成建店期</a:t>
            </a: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N+1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月开始）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085780"/>
              </p:ext>
            </p:extLst>
          </p:nvPr>
        </p:nvGraphicFramePr>
        <p:xfrm>
          <a:off x="399794" y="4653136"/>
          <a:ext cx="8601365" cy="1587596"/>
        </p:xfrm>
        <a:graphic>
          <a:graphicData uri="http://schemas.openxmlformats.org/drawingml/2006/table">
            <a:tbl>
              <a:tblPr/>
              <a:tblGrid>
                <a:gridCol w="614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3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3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60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31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31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31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31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31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31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4761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73475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6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7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8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9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11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12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月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合计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8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销售目标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　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534515" y="4318357"/>
            <a:ext cx="1466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单位：辆、万元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4E4A224-C335-4B73-85DB-C2CC83F38697}"/>
              </a:ext>
            </a:extLst>
          </p:cNvPr>
          <p:cNvSpPr/>
          <p:nvPr/>
        </p:nvSpPr>
        <p:spPr>
          <a:xfrm>
            <a:off x="3286116" y="39557"/>
            <a:ext cx="2786050" cy="46416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二、</a:t>
            </a:r>
            <a:r>
              <a:rPr lang="en-US" altLang="zh-CN" sz="2200" kern="100" dirty="0">
                <a:latin typeface="微软雅黑" pitchFamily="34" charset="-122"/>
                <a:ea typeface="微软雅黑" pitchFamily="34" charset="-122"/>
              </a:rPr>
              <a:t>4S</a:t>
            </a:r>
            <a:r>
              <a:rPr lang="zh-CN" altLang="en-US" sz="2200" kern="100" dirty="0">
                <a:latin typeface="微软雅黑" pitchFamily="34" charset="-122"/>
                <a:ea typeface="微软雅黑" pitchFamily="34" charset="-122"/>
              </a:rPr>
              <a:t>店营销规划</a:t>
            </a:r>
            <a:endParaRPr lang="zh-CN" altLang="zh-CN" sz="2200" kern="1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888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419</Words>
  <Application>Microsoft Office PowerPoint</Application>
  <PresentationFormat>全屏显示(4:3)</PresentationFormat>
  <Paragraphs>114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굴림</vt:lpstr>
      <vt:lpstr>等线</vt:lpstr>
      <vt:lpstr>黑体</vt:lpstr>
      <vt:lpstr>华文细黑</vt:lpstr>
      <vt:lpstr>宋体</vt:lpstr>
      <vt:lpstr>微软雅黑</vt:lpstr>
      <vt:lpstr>Arial</vt:lpstr>
      <vt:lpstr>Arial Black</vt:lpstr>
      <vt:lpstr>Calibri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梅昊</dc:creator>
  <cp:lastModifiedBy>辜丰林</cp:lastModifiedBy>
  <cp:revision>187</cp:revision>
  <cp:lastPrinted>2017-07-12T05:46:35Z</cp:lastPrinted>
  <dcterms:created xsi:type="dcterms:W3CDTF">2017-02-13T02:40:50Z</dcterms:created>
  <dcterms:modified xsi:type="dcterms:W3CDTF">2023-01-12T07:10:46Z</dcterms:modified>
</cp:coreProperties>
</file>